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4"/>
  </p:notesMasterIdLst>
  <p:handoutMasterIdLst>
    <p:handoutMasterId r:id="rId35"/>
  </p:handoutMasterIdLst>
  <p:sldIdLst>
    <p:sldId id="317" r:id="rId2"/>
    <p:sldId id="264" r:id="rId3"/>
    <p:sldId id="381" r:id="rId4"/>
    <p:sldId id="322" r:id="rId5"/>
    <p:sldId id="331" r:id="rId6"/>
    <p:sldId id="329" r:id="rId7"/>
    <p:sldId id="334" r:id="rId8"/>
    <p:sldId id="333" r:id="rId9"/>
    <p:sldId id="259" r:id="rId10"/>
    <p:sldId id="336" r:id="rId11"/>
    <p:sldId id="350" r:id="rId12"/>
    <p:sldId id="347" r:id="rId13"/>
    <p:sldId id="348" r:id="rId14"/>
    <p:sldId id="342" r:id="rId15"/>
    <p:sldId id="351" r:id="rId16"/>
    <p:sldId id="352" r:id="rId17"/>
    <p:sldId id="358" r:id="rId18"/>
    <p:sldId id="360" r:id="rId19"/>
    <p:sldId id="362" r:id="rId20"/>
    <p:sldId id="343" r:id="rId21"/>
    <p:sldId id="363" r:id="rId22"/>
    <p:sldId id="354" r:id="rId23"/>
    <p:sldId id="366" r:id="rId24"/>
    <p:sldId id="367" r:id="rId25"/>
    <p:sldId id="344" r:id="rId26"/>
    <p:sldId id="370" r:id="rId27"/>
    <p:sldId id="387" r:id="rId28"/>
    <p:sldId id="389" r:id="rId29"/>
    <p:sldId id="376" r:id="rId30"/>
    <p:sldId id="341" r:id="rId31"/>
    <p:sldId id="378" r:id="rId32"/>
    <p:sldId id="380" r:id="rId33"/>
  </p:sldIdLst>
  <p:sldSz cx="9144000" cy="5143500" type="screen16x9"/>
  <p:notesSz cx="6797675" cy="9926638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47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9600"/>
    <a:srgbClr val="3992DB"/>
    <a:srgbClr val="005DA2"/>
    <a:srgbClr val="0F1836"/>
    <a:srgbClr val="FDFDFD"/>
    <a:srgbClr val="D9D9D9"/>
    <a:srgbClr val="DCDE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935" autoAdjust="0"/>
    <p:restoredTop sz="50692" autoAdjust="0"/>
  </p:normalViewPr>
  <p:slideViewPr>
    <p:cSldViewPr>
      <p:cViewPr varScale="1">
        <p:scale>
          <a:sx n="71" d="100"/>
          <a:sy n="71" d="100"/>
        </p:scale>
        <p:origin x="1278" y="60"/>
      </p:cViewPr>
      <p:guideLst>
        <p:guide orient="horz" pos="1620"/>
        <p:guide pos="288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6" d="100"/>
          <a:sy n="86" d="100"/>
        </p:scale>
        <p:origin x="-3810" y="-90"/>
      </p:cViewPr>
      <p:guideLst>
        <p:guide orient="horz" pos="3127"/>
        <p:guide pos="2147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53A075-29DF-4CAE-8BA7-CDA0ED456C88}" type="datetimeFigureOut">
              <a:rPr lang="zh-CN" altLang="en-US" smtClean="0"/>
              <a:t>2018/6/18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3924EE-29F1-4E68-A53A-86CBCBDF827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2B73EA-EE91-4E33-A9C1-8BF5DD7139A2}" type="datetimeFigureOut">
              <a:rPr lang="zh-CN" altLang="en-US" smtClean="0"/>
              <a:t>2018/6/18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92B679-AE23-4750-8FB0-6513430B895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안녕하십니까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</a:p>
          <a:p>
            <a:pPr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저는 게임 공학과 학생 단효운 입니다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반갑 습니다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저는 가상현실 과 증강 현실에 대해서 관심이 많았으며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교수님 지도를 받아서 많이 배우고 이 기술들을 교육에서 어떻게 잘 적용 할 수 있는지 에대해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연구를 하고 논문 주제로 선택 하였 습니다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부족 하지만 발표를 들어주심에 감사 드립니다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이제 발표 시작 하겠 습니다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이어서 개발 한 포로그램을 각각 설명 하겠습니다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먼 저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VR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아트 전시관 입니다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구글 카드보드 과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Android Phone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이용 하여 예술 제품 콘텐츠를 가상 환경에서 보는 것입니다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사용자의 시선 방향으로 움직이게 하여 쉽게 가상 전시한 콘텐츠를 볼 수 있게 하였 습니다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장애물이나  예술 제품과 거리가 가까워지면 정지 하고 시선이 바뀌면서 지정한 속도로 자유롭게 이동 합니다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두 그림은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VR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아트 전시관 실행 하는 화면 입니다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완 쪽은 전시관의 모양이고 오론 쪽을 구글 카드보드 과 스마트 폰을 써서 보는 화면 입니다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챕터에서는 가상현실의 체험감과 몰입감에 영향요소를 분석 하여 개선 법을 제시하였습니다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프로그램을 통하여 사용자는 시간과 공간에 제한없이 예술 제품을 관람 할 수 있습니다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장은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 3D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착색 게임 입니다 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 3D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착색 방식은 두가지가 있습니다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실시간 렌드링 과 지시를 받아서 하는 렌드링입니다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프로그램의 실현 절차가 이 그림과 같이 다자인 했다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주로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3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단계로 나누었다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1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단계는 그림과 모델을 만들고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UV mapping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맵핑하는 단계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 Vuforia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사이트 에서 식별그림을 업로드 하고 유니티에 도입합니다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2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단계는 유니티에서 스크린 화면을 캡처 하여 좌표를 전환 하고 계산한 다음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모델에서 붙이는 단계이며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마지막으로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단계는 모바일에 실행 하는 단계로 나눕니다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두 그림은 지구의모델의 지구 부분 하고 지구의 프레임 각각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UV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매핑 과정 입니다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그림들은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 3D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착색 게임의 실행화면 입니다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채색된 그림이 완전히 스캔 프레임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frame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들어가야 식별이됩니다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지구 모델이 그림 위에서 보여주고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화면을 클릭 하면 지구가 회전을 시키고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다시 클릭 하면 태양계등 천체운동 하는 애니메이션도  볼수있습니다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프로그램을 통하여 아이들은 손으로 색칠 한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2D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이미지를 더 생생하고 입체적인 이미지로 보여주며 색깔의 인식과 실습 능력을 향상 시킵니다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더 중요한 것은 지구의모양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육지와 바다의 윤곽의 인상을 심화하고 천체의 움직임도 보여주는 것 입니다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이런 교육을 통해서 아이의 호기심을 자극합니다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먼저 제 논문의 내용을 소개 해 드리겠습니다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가상현실 및 증강현실기술이 교육에서 사용할 수 있도록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3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개의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 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과 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VR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교육용 응용 소프트웨어를 개발하는 과정을 소개할 것입니다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논문은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총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장 으로 나누었습니다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1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장과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2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장은 두 기술의 역사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응용 및 종류에 대해 분석하였습니다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다음으로는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3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개의 응용 소프트웨어 제작과정에 대해 상세히 설명할 예정입니다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3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장은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VR Art Exhibition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이고，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장은 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 3D Coloring Game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이며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 5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장은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MR Chemistry Lab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대한 개발 과정 및 분석에 대한 내용을 설명할 것입니다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마지막으로는 사용자 평가를 통하여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 응용 프로그램의 교육적 효과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하드웨어 장비 특성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인터랙션 컨트롤 방식 및 사용자 체험감 등에 대한 평가 결과를 수행합니다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이러한 평가 결과를 토대로 혼합 현실에 대한 교육에서의 유용성을 찾을 수 있습니다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latinLnBrk="1"/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zh-CN" sz="1600" dirty="0"/>
              <a:t>다음은 </a:t>
            </a:r>
            <a:r>
              <a:rPr lang="en-US" altLang="ko-KR" sz="1600" dirty="0"/>
              <a:t>MR </a:t>
            </a:r>
            <a:r>
              <a:rPr lang="ko-KR" altLang="zh-CN" sz="1600" dirty="0"/>
              <a:t>화하 실험실 입니다</a:t>
            </a:r>
            <a:r>
              <a:rPr lang="en-US" altLang="ko-KR" sz="1600" dirty="0"/>
              <a:t>,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20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프로그램은 두개의 인터랙션 방법이 있으며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첫번째는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leap motion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통해서 손동작을 식별하여 인터랙션 하는 것이고  두번째는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Oculus Controller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이용해서 인터랙션 하는것입니다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21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그림에서 왼쪽부분은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Leap Motion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에서 손짓을 지정 하는 방법이고 오른쪽부분은 지정한 손짓을 해서 알코올 램프에 불을 붙이는것입니다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22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LeapMotion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사용해서 실행 화면 입니다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안드로이드 폰과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LeapMotion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PC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연결해서 실행 하며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총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개의 씬이 있습니다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멘 씬에서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과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VR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선택하여 오른쪽은 각각의 실행 화면 입니다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AR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씬에서 미시적인 원자 구조를 관찰 할 수 있고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VR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씬에서 화하 실험 직접 하는 것입니다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23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다음은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Oculus HMD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사용 해서 실행 화면 입니다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24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장에서는 평가 부분입니다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각 프로그램의 하드웨어 장비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가성비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휴대 성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사용자의 몰입도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교육 효과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Interaction Control 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및 학습 어려움 의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5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가지 차원을 기반으로 한 본 연구의 평가 척도입니다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평가 과정에는 설문 조사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전문가 검토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실험및 인터뷰 등 방법을  사용하였으며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정량적 평가 방법과 정성적 평가 방법을 조합 하였습니다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25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표가 각 애플리케이션의 평가실험 대상과 교육적인 목적입니다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첫번째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AR 3D Coloring Game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교육목적은지구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태양계와 색깔을 인식하며 실습 능력을 육성하고 호기심을 자극하는것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두번째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,VR Art Exhibition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제한 없이 언제 어디서나 예술 작품을 연구하고 감상하는것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세번째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MR Chemistry Lab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화학 실험의 시험 현상등 실험지식을 배우면서 실험 절차를 미리 익숙하는 것 과 미시적인 완자 구조를 관찰 하는 것 입니다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ko-KR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26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VR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예술 전시관 평가 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VR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사용하는 실험참여자의 의견을 반영하여 가상현실에서 예술품을 감상하고 즐길수있습니다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언제 어디서나 예술품 전시를 편리하게 감상 할 수 있으며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인터랙션수단도 매우 자연스럽고 실제 장면과 유사합니다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그러나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작품은 어느 정도 왜곡되어 사용자의 몰입감에 영향을 미치는 요인으로 작용됩니다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indent="0" algn="just">
              <a:buFont typeface="Wingdings" panose="05000000000000000000" pitchFamily="2" charset="2"/>
              <a:buNone/>
            </a:pPr>
            <a:endParaRPr lang="en-US" altLang="ko-KR" sz="2400" dirty="0"/>
          </a:p>
          <a:p>
            <a:pPr marL="0" indent="0" algn="just">
              <a:buFont typeface="Wingdings" panose="05000000000000000000" pitchFamily="2" charset="2"/>
              <a:buNone/>
            </a:pPr>
            <a:endParaRPr lang="en-US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555776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AR 3D Coloring Game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평가 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하드웨어 장비에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실험 그룹은 하드웨어 장비에 대한 요구 사항이 상대적으로 높습니다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교육 효과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AR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기술 그룹은 전통적인 교수법 그룹에 비해 관심과 교육 효과가 뛰어나고 깊은 인상을 줍니다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 AR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사용할 때 아이들의 학습 관심과 탐구 열정을 더 쉽게 자극 할 수 있습니다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altLang="ko-KR" sz="24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504559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MR Chemistry Lab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평가 입니다몰입감부분에서는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Oculus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LeapMotiom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보다 좀 더 강하고 제어 할 때 정화도 높습니다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LeapMotiom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은 손짓을 사용하여 자연스럽지만 정확도가 낮기 때문에 몰입감이 떨어집니다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두 방식은 전통 교수법 보다 교육적인 효과가 좋습니다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zh-CN" altLang="en-US" sz="16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29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먼저 제가 만든 응용 포로그램을 실행및 평가과정 동영상으로 보여 드립겠습니다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VR </a:t>
            </a:r>
            <a:r>
              <a:rPr lang="ko-KR" altLang="en-US" sz="1200" dirty="0"/>
              <a:t>가상 현실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아트 전시관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 </a:t>
            </a:r>
            <a:r>
              <a:rPr lang="ko-KR" altLang="en-US" sz="1200" dirty="0"/>
              <a:t>증가 현실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3D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착색 게임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MR </a:t>
            </a:r>
            <a:r>
              <a:rPr lang="ko-KR" altLang="en-US" sz="1200" dirty="0"/>
              <a:t>혼합 현실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화학 실험실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성냠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나그네슘 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343279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막지막으로는 논문의 결론 입니다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30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평가 결과에 따라 혼합 현실 환경과 구도를 이용하여 더 좋은 교육 효과를 거둘 수 있습니다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VR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장비는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oculus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세트 가격이 비쌀뿐더러 이동도 안된다는 단점이 있으며  오래사용하면  어지럽다는 문제가 있고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규모있는 교육용도로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사용하기에도 부적절합니다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Leapmotion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인터랙션 방식이 자연스럽지만 정화도와 민감도가 많이 떨어집니다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응용시장에서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VR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비하여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AR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교육적  응용 잠재력이 더 많다고 볼 수 있습니다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교육용 혼합현실 응용은 단일한 실현법이 없고 장비시설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교육내용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교육대상이 다 다르기 때문에 결합시킬 수 있도록 디자인 해야합니다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1600" dirty="0"/>
          </a:p>
          <a:p>
            <a:endParaRPr lang="zh-CN" altLang="en-US" sz="16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31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마지막으로는 중간발표시에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심사교수님들의 의견을 수렴하여 수정한 사항입니다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논문의 그림 화상도 높히기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</a:p>
          <a:p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한국에서의 응용 프로그램 사례 추가 하기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그림 주석 포맷 수정하기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참고눈문의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포맷 수정 하기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…</a:t>
            </a:r>
          </a:p>
          <a:p>
            <a:endParaRPr lang="zh-CN" altLang="en-US" sz="16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43794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동양상 마침 후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제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장에서 더 자세히 설명 하겠습니다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세 가지 교육용 프로그램을 설계하여 개발 했습니다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그림들과 같이 가상 현실 아트 전시관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증강 현실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3D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착색 게임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그리고 혼합 현실 화학 실험실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각각의 응용 포로그램의 실행하는 화면 입니다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altLang="ko-KR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개념 설명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이어서 관련 개념과  이러한 최신 기술이 발전한 형태를 설명 하겠습니다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가상 현실기술은 컴퓨터그래픽이 만든 가상환경에 사용자를 몰입하도록 하는 것이고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증강현실은 가상의 객체를 실제 환경에서 실감나는 부가정보를 제공받을 수 있는 것을 말합니다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아래 그림은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폴 밀그램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Paul Milgram )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과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(Fumio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Kishino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후미오키시노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제시 한 “가상 연속체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이라고 합니다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혼합 현실은 양쪽 정점을 제외하고 중간의 가상 현실과 증강 현실의 섞인 부분을 말합니다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분문에서와 마찬가지로 혼합 현실은 가상 현실과 증강 현실의 기능을  융합하는 것입니다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장에는 관련한 연구 자료를 살펴 보겠습니다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교육 전문가 피아제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(Piaget)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실험실을 교실로 옮긴다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라고 말했다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 (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샴크 과 카스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Schank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과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Kass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제시한 효과적인 학습 환경의 세 가지 요소 중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학생들을 실제 학습 환경에 배치 해야 한다고 주장 했습니다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1"/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구성주의 견해에 따라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학습은 실제 상황에서 어떤 경험을 하는 것이다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라고 주장합니다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1"/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이러한 이론적 연구는 학생들이 보고 듣는 것 보다 실제 체험하는 것이  교육에서 더 중요하다는 것을 보여 줍니다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1"/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현재 가상현실 및 증강현실은 수많은 영역에서 사용되고 있기 때문에 이러한 최신 기술을 교육에 접목시키는 것이 본 논문의 연구 목적입니다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특히 교육에서의 가상현실 및 증강현실 기술은 학생들로 하여금 수동적인 학습 과정으로부터 능동적인 체험 과정으로 전환하여 학습을 진행하게 합니다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zh-CN" altLang="en-US" sz="16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가상현실 과 증강 현실의 교육적인 응용은 주로 몇 가지가 있습니다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완전한 가상의 환경에서 하는 응용과 실습교육을 위한 가상 건설 현장 프로그램이 있습니다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증강현실 기술을 이용한 프로그램에는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유아용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AR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그림 책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그리고 학교 물리 지식 교육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언어 학습 응용프로그램등이 있습니다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그리고 위치에 기반으로 특히 여행지와 박물관에 많이 쓸 수 있는 증강현실 응용프로그램이 있습니다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2018/6/18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2018/6/18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2018/6/18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2018/6/18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2018/6/18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/>
          <p:cNvCxnSpPr/>
          <p:nvPr userDrawn="1"/>
        </p:nvCxnSpPr>
        <p:spPr>
          <a:xfrm>
            <a:off x="755576" y="625398"/>
            <a:ext cx="784887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7"/>
          <p:cNvGrpSpPr/>
          <p:nvPr userDrawn="1"/>
        </p:nvGrpSpPr>
        <p:grpSpPr bwMode="auto">
          <a:xfrm>
            <a:off x="323528" y="292895"/>
            <a:ext cx="390372" cy="205979"/>
            <a:chOff x="0" y="0"/>
            <a:chExt cx="1041399" cy="549275"/>
          </a:xfrm>
        </p:grpSpPr>
        <p:sp>
          <p:nvSpPr>
            <p:cNvPr id="13" name="Freeform 16"/>
            <p:cNvSpPr/>
            <p:nvPr/>
          </p:nvSpPr>
          <p:spPr bwMode="auto">
            <a:xfrm>
              <a:off x="0" y="0"/>
              <a:ext cx="361950" cy="549275"/>
            </a:xfrm>
            <a:custGeom>
              <a:avLst/>
              <a:gdLst>
                <a:gd name="T0" fmla="*/ 4 w 400"/>
                <a:gd name="T1" fmla="*/ 92 h 608"/>
                <a:gd name="T2" fmla="*/ 96 w 400"/>
                <a:gd name="T3" fmla="*/ 0 h 608"/>
                <a:gd name="T4" fmla="*/ 400 w 400"/>
                <a:gd name="T5" fmla="*/ 304 h 608"/>
                <a:gd name="T6" fmla="*/ 96 w 400"/>
                <a:gd name="T7" fmla="*/ 608 h 608"/>
                <a:gd name="T8" fmla="*/ 0 w 400"/>
                <a:gd name="T9" fmla="*/ 512 h 608"/>
                <a:gd name="T10" fmla="*/ 212 w 400"/>
                <a:gd name="T11" fmla="*/ 300 h 608"/>
                <a:gd name="T12" fmla="*/ 4 w 400"/>
                <a:gd name="T13" fmla="*/ 92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0" h="608">
                  <a:moveTo>
                    <a:pt x="4" y="92"/>
                  </a:moveTo>
                  <a:lnTo>
                    <a:pt x="96" y="0"/>
                  </a:lnTo>
                  <a:lnTo>
                    <a:pt x="400" y="304"/>
                  </a:lnTo>
                  <a:lnTo>
                    <a:pt x="96" y="608"/>
                  </a:lnTo>
                  <a:lnTo>
                    <a:pt x="0" y="512"/>
                  </a:lnTo>
                  <a:lnTo>
                    <a:pt x="212" y="300"/>
                  </a:lnTo>
                  <a:lnTo>
                    <a:pt x="4" y="92"/>
                  </a:lnTo>
                  <a:close/>
                </a:path>
              </a:pathLst>
            </a:custGeom>
            <a:solidFill>
              <a:srgbClr val="005D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" name="Freeform 17"/>
            <p:cNvSpPr/>
            <p:nvPr/>
          </p:nvSpPr>
          <p:spPr bwMode="auto">
            <a:xfrm>
              <a:off x="338137" y="0"/>
              <a:ext cx="360362" cy="549275"/>
            </a:xfrm>
            <a:custGeom>
              <a:avLst/>
              <a:gdLst>
                <a:gd name="T0" fmla="*/ 4 w 399"/>
                <a:gd name="T1" fmla="*/ 92 h 608"/>
                <a:gd name="T2" fmla="*/ 96 w 399"/>
                <a:gd name="T3" fmla="*/ 0 h 608"/>
                <a:gd name="T4" fmla="*/ 399 w 399"/>
                <a:gd name="T5" fmla="*/ 304 h 608"/>
                <a:gd name="T6" fmla="*/ 96 w 399"/>
                <a:gd name="T7" fmla="*/ 608 h 608"/>
                <a:gd name="T8" fmla="*/ 0 w 399"/>
                <a:gd name="T9" fmla="*/ 512 h 608"/>
                <a:gd name="T10" fmla="*/ 212 w 399"/>
                <a:gd name="T11" fmla="*/ 300 h 608"/>
                <a:gd name="T12" fmla="*/ 4 w 399"/>
                <a:gd name="T13" fmla="*/ 92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9" h="608">
                  <a:moveTo>
                    <a:pt x="4" y="92"/>
                  </a:moveTo>
                  <a:lnTo>
                    <a:pt x="96" y="0"/>
                  </a:lnTo>
                  <a:lnTo>
                    <a:pt x="399" y="304"/>
                  </a:lnTo>
                  <a:lnTo>
                    <a:pt x="96" y="608"/>
                  </a:lnTo>
                  <a:lnTo>
                    <a:pt x="0" y="512"/>
                  </a:lnTo>
                  <a:lnTo>
                    <a:pt x="212" y="300"/>
                  </a:lnTo>
                  <a:lnTo>
                    <a:pt x="4" y="92"/>
                  </a:lnTo>
                  <a:close/>
                </a:path>
              </a:pathLst>
            </a:custGeom>
            <a:solidFill>
              <a:srgbClr val="399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" name="Freeform 18"/>
            <p:cNvSpPr/>
            <p:nvPr/>
          </p:nvSpPr>
          <p:spPr bwMode="auto">
            <a:xfrm>
              <a:off x="681037" y="0"/>
              <a:ext cx="360362" cy="549275"/>
            </a:xfrm>
            <a:custGeom>
              <a:avLst/>
              <a:gdLst>
                <a:gd name="T0" fmla="*/ 4 w 399"/>
                <a:gd name="T1" fmla="*/ 92 h 608"/>
                <a:gd name="T2" fmla="*/ 95 w 399"/>
                <a:gd name="T3" fmla="*/ 0 h 608"/>
                <a:gd name="T4" fmla="*/ 399 w 399"/>
                <a:gd name="T5" fmla="*/ 304 h 608"/>
                <a:gd name="T6" fmla="*/ 95 w 399"/>
                <a:gd name="T7" fmla="*/ 608 h 608"/>
                <a:gd name="T8" fmla="*/ 0 w 399"/>
                <a:gd name="T9" fmla="*/ 512 h 608"/>
                <a:gd name="T10" fmla="*/ 212 w 399"/>
                <a:gd name="T11" fmla="*/ 300 h 608"/>
                <a:gd name="T12" fmla="*/ 4 w 399"/>
                <a:gd name="T13" fmla="*/ 92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9" h="608">
                  <a:moveTo>
                    <a:pt x="4" y="92"/>
                  </a:moveTo>
                  <a:lnTo>
                    <a:pt x="95" y="0"/>
                  </a:lnTo>
                  <a:lnTo>
                    <a:pt x="399" y="304"/>
                  </a:lnTo>
                  <a:lnTo>
                    <a:pt x="95" y="608"/>
                  </a:lnTo>
                  <a:lnTo>
                    <a:pt x="0" y="512"/>
                  </a:lnTo>
                  <a:lnTo>
                    <a:pt x="212" y="300"/>
                  </a:lnTo>
                  <a:lnTo>
                    <a:pt x="4" y="92"/>
                  </a:lnTo>
                  <a:close/>
                </a:path>
              </a:pathLst>
            </a:custGeom>
            <a:solidFill>
              <a:srgbClr val="F79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8" name="TextBox 15"/>
          <p:cNvSpPr txBox="1"/>
          <p:nvPr userDrawn="1"/>
        </p:nvSpPr>
        <p:spPr>
          <a:xfrm>
            <a:off x="8100392" y="241995"/>
            <a:ext cx="671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EEF1883-7A0E-4F66-9932-E581691AD397}" type="slidenum">
              <a:rPr lang="zh-CN" altLang="en-US" sz="1800" b="0" smtClean="0">
                <a:solidFill>
                  <a:schemeClr val="accent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‹#›</a:t>
            </a:fld>
            <a:r>
              <a:rPr lang="zh-CN" altLang="en-US" sz="1800" b="0" dirty="0">
                <a:solidFill>
                  <a:schemeClr val="accent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2018/6/18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2018/6/18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2018/6/18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2018/6/18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2018/6/18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2018/6/18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M30pe4AQeic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eg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/>
          <p:cNvSpPr/>
          <p:nvPr/>
        </p:nvSpPr>
        <p:spPr>
          <a:xfrm>
            <a:off x="4355976" y="14629"/>
            <a:ext cx="77513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www.1ppt.com/moban/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行业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www.1ppt.com/hangye/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节日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www.1ppt.com/jieri/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素材下载：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www.1ppt.com/sucai/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背景图片：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www.1ppt.com/beijing/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图表下载：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www.1ppt.com/tubiao/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优秀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www.1ppt.com/xiazai/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www.1ppt.com/powerpoint/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Word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www.1ppt.com/word/              Excel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www.1ppt.com/excel/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资料下载：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www.1ppt.com/ziliao/     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课件下载：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www.1ppt.com/kejian/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范文下载：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www.1ppt.com/fanwen/        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试卷下载：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www.1ppt.com/shiti/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教案下载：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www.1ppt.com/jiaoan/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论坛：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www.1ppt.cn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 </a:t>
            </a:r>
            <a:endParaRPr kumimoji="0" lang="zh-CN" altLang="en-US" sz="1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</a:endParaRPr>
          </a:p>
        </p:txBody>
      </p:sp>
      <p:sp>
        <p:nvSpPr>
          <p:cNvPr id="3" name="矩形 2"/>
          <p:cNvSpPr/>
          <p:nvPr/>
        </p:nvSpPr>
        <p:spPr>
          <a:xfrm>
            <a:off x="-19339" y="8174"/>
            <a:ext cx="9144000" cy="31748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3" name="Rectangle 3"/>
          <p:cNvSpPr txBox="1">
            <a:spLocks noChangeArrowheads="1"/>
          </p:cNvSpPr>
          <p:nvPr/>
        </p:nvSpPr>
        <p:spPr>
          <a:xfrm>
            <a:off x="719572" y="627534"/>
            <a:ext cx="7704856" cy="21028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Development and Evaluation of Mixed Reality Educational Applications</a:t>
            </a:r>
            <a:endParaRPr lang="zh-CN" altLang="en-US" sz="3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Rectangle 4"/>
          <p:cNvSpPr txBox="1">
            <a:spLocks noChangeArrowheads="1"/>
          </p:cNvSpPr>
          <p:nvPr/>
        </p:nvSpPr>
        <p:spPr>
          <a:xfrm>
            <a:off x="2195736" y="4175210"/>
            <a:ext cx="6928925" cy="96829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altLang="zh-CN" sz="18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2018.06.18 </a:t>
            </a:r>
          </a:p>
          <a:p>
            <a:pPr marL="0" indent="0" algn="r">
              <a:buNone/>
            </a:pPr>
            <a:r>
              <a:rPr lang="en-US" altLang="zh-CN" sz="18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Duan </a:t>
            </a:r>
            <a:r>
              <a:rPr lang="en-US" altLang="zh-CN" sz="18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XiaoYun</a:t>
            </a:r>
            <a:endParaRPr lang="en-US" altLang="zh-CN" sz="18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indent="0" algn="r">
              <a:buNone/>
            </a:pPr>
            <a:r>
              <a:rPr lang="en-US" sz="18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Game Multimedia Engineering D</a:t>
            </a:r>
            <a:r>
              <a:rPr lang="en-US" altLang="ko-KR" sz="18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epartment </a:t>
            </a:r>
            <a:r>
              <a:rPr lang="en-US" sz="18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of Pai Chai University</a:t>
            </a:r>
          </a:p>
        </p:txBody>
      </p:sp>
      <p:cxnSp>
        <p:nvCxnSpPr>
          <p:cNvPr id="46" name="直接连接符 5"/>
          <p:cNvCxnSpPr>
            <a:cxnSpLocks noChangeShapeType="1"/>
          </p:cNvCxnSpPr>
          <p:nvPr/>
        </p:nvCxnSpPr>
        <p:spPr bwMode="auto">
          <a:xfrm flipH="1">
            <a:off x="3923928" y="2486603"/>
            <a:ext cx="4617801" cy="0"/>
          </a:xfrm>
          <a:prstGeom prst="line">
            <a:avLst/>
          </a:prstGeom>
          <a:noFill/>
          <a:ln w="12700">
            <a:solidFill>
              <a:schemeClr val="accent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1707654"/>
            <a:ext cx="2448272" cy="20162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748685" y="1930934"/>
            <a:ext cx="95090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6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96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448271" y="2392599"/>
            <a:ext cx="42833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VR Art Exhibition</a:t>
            </a:r>
            <a:endParaRPr lang="zh-CN" altLang="en-US" sz="3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6731657" y="1707653"/>
            <a:ext cx="2448272" cy="20162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22"/>
          <p:cNvSpPr>
            <a:spLocks noChangeArrowheads="1"/>
          </p:cNvSpPr>
          <p:nvPr/>
        </p:nvSpPr>
        <p:spPr bwMode="auto">
          <a:xfrm>
            <a:off x="5697368" y="1851670"/>
            <a:ext cx="432048" cy="43283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34" name="椭圆 65"/>
          <p:cNvSpPr>
            <a:spLocks noChangeArrowheads="1"/>
          </p:cNvSpPr>
          <p:nvPr/>
        </p:nvSpPr>
        <p:spPr bwMode="auto">
          <a:xfrm>
            <a:off x="4401224" y="1852063"/>
            <a:ext cx="432048" cy="432048"/>
          </a:xfrm>
          <a:prstGeom prst="ellipse">
            <a:avLst/>
          </a:prstGeom>
          <a:solidFill>
            <a:srgbClr val="F79600"/>
          </a:solidFill>
          <a:ln>
            <a:noFill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37" name="椭圆 36"/>
          <p:cNvSpPr>
            <a:spLocks noChangeArrowheads="1"/>
          </p:cNvSpPr>
          <p:nvPr/>
        </p:nvSpPr>
        <p:spPr bwMode="auto">
          <a:xfrm>
            <a:off x="5049296" y="1851670"/>
            <a:ext cx="432833" cy="432834"/>
          </a:xfrm>
          <a:prstGeom prst="ellipse">
            <a:avLst/>
          </a:prstGeom>
          <a:solidFill>
            <a:schemeClr val="accent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40" name="椭圆 16"/>
          <p:cNvSpPr>
            <a:spLocks noChangeArrowheads="1"/>
          </p:cNvSpPr>
          <p:nvPr/>
        </p:nvSpPr>
        <p:spPr bwMode="auto">
          <a:xfrm>
            <a:off x="3105080" y="1851670"/>
            <a:ext cx="432833" cy="432834"/>
          </a:xfrm>
          <a:prstGeom prst="ellipse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51" name="椭圆 16"/>
          <p:cNvSpPr>
            <a:spLocks noChangeArrowheads="1"/>
          </p:cNvSpPr>
          <p:nvPr/>
        </p:nvSpPr>
        <p:spPr bwMode="auto">
          <a:xfrm>
            <a:off x="3753152" y="1851670"/>
            <a:ext cx="432833" cy="432834"/>
          </a:xfrm>
          <a:prstGeom prst="ellipse">
            <a:avLst/>
          </a:prstGeom>
          <a:solidFill>
            <a:srgbClr val="3992DB"/>
          </a:solidFill>
          <a:ln>
            <a:noFill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pic>
        <p:nvPicPr>
          <p:cNvPr id="11" name="图片 10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78"/>
          <a:stretch>
            <a:fillRect/>
          </a:stretch>
        </p:blipFill>
        <p:spPr>
          <a:xfrm>
            <a:off x="6814792" y="2064714"/>
            <a:ext cx="2282002" cy="13754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 tmFilter="0,0; .5, 1; 1, 1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/>
      <p:bldP spid="5" grpId="0"/>
      <p:bldP spid="2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4"/>
          <p:cNvSpPr txBox="1"/>
          <p:nvPr/>
        </p:nvSpPr>
        <p:spPr>
          <a:xfrm>
            <a:off x="864097" y="431109"/>
            <a:ext cx="2256285" cy="504056"/>
          </a:xfrm>
          <a:prstGeom prst="rect">
            <a:avLst/>
          </a:prstGeom>
        </p:spPr>
        <p:txBody>
          <a:bodyPr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sz="18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Parallelogram 21"/>
          <p:cNvSpPr/>
          <p:nvPr/>
        </p:nvSpPr>
        <p:spPr>
          <a:xfrm>
            <a:off x="7136070" y="-2866"/>
            <a:ext cx="1658880" cy="3606733"/>
          </a:xfrm>
          <a:prstGeom prst="parallelogram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Parallelogram 22"/>
          <p:cNvSpPr/>
          <p:nvPr/>
        </p:nvSpPr>
        <p:spPr>
          <a:xfrm>
            <a:off x="7596336" y="1536767"/>
            <a:ext cx="1658880" cy="3606733"/>
          </a:xfrm>
          <a:prstGeom prst="parallelogram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直接连接符 12"/>
          <p:cNvCxnSpPr/>
          <p:nvPr/>
        </p:nvCxnSpPr>
        <p:spPr>
          <a:xfrm>
            <a:off x="975745" y="1059582"/>
            <a:ext cx="547260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椭圆 22"/>
          <p:cNvSpPr>
            <a:spLocks noChangeArrowheads="1"/>
          </p:cNvSpPr>
          <p:nvPr/>
        </p:nvSpPr>
        <p:spPr bwMode="auto">
          <a:xfrm>
            <a:off x="6149062" y="593409"/>
            <a:ext cx="341135" cy="34175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30" name="椭圆 65"/>
          <p:cNvSpPr>
            <a:spLocks noChangeArrowheads="1"/>
          </p:cNvSpPr>
          <p:nvPr/>
        </p:nvSpPr>
        <p:spPr bwMode="auto">
          <a:xfrm>
            <a:off x="5163842" y="593636"/>
            <a:ext cx="341135" cy="341135"/>
          </a:xfrm>
          <a:prstGeom prst="ellipse">
            <a:avLst/>
          </a:prstGeom>
          <a:solidFill>
            <a:srgbClr val="F79600"/>
          </a:solidFill>
          <a:ln>
            <a:noFill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 dirty="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33" name="椭圆 16"/>
          <p:cNvSpPr>
            <a:spLocks noChangeArrowheads="1"/>
          </p:cNvSpPr>
          <p:nvPr/>
        </p:nvSpPr>
        <p:spPr bwMode="auto">
          <a:xfrm>
            <a:off x="5667278" y="593409"/>
            <a:ext cx="341755" cy="341756"/>
          </a:xfrm>
          <a:prstGeom prst="ellipse">
            <a:avLst/>
          </a:prstGeom>
          <a:solidFill>
            <a:schemeClr val="accent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 dirty="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36" name="椭圆 16"/>
          <p:cNvSpPr>
            <a:spLocks noChangeArrowheads="1"/>
          </p:cNvSpPr>
          <p:nvPr/>
        </p:nvSpPr>
        <p:spPr bwMode="auto">
          <a:xfrm>
            <a:off x="4155110" y="593409"/>
            <a:ext cx="341755" cy="341756"/>
          </a:xfrm>
          <a:prstGeom prst="ellipse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39" name="椭圆 16"/>
          <p:cNvSpPr>
            <a:spLocks noChangeArrowheads="1"/>
          </p:cNvSpPr>
          <p:nvPr/>
        </p:nvSpPr>
        <p:spPr bwMode="auto">
          <a:xfrm>
            <a:off x="4659166" y="593409"/>
            <a:ext cx="341755" cy="341756"/>
          </a:xfrm>
          <a:prstGeom prst="ellipse">
            <a:avLst/>
          </a:prstGeom>
          <a:solidFill>
            <a:srgbClr val="3992DB"/>
          </a:solidFill>
          <a:ln>
            <a:noFill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 dirty="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15" name="Text Placeholder 4"/>
          <p:cNvSpPr txBox="1"/>
          <p:nvPr/>
        </p:nvSpPr>
        <p:spPr>
          <a:xfrm>
            <a:off x="1016497" y="583509"/>
            <a:ext cx="2256285" cy="504056"/>
          </a:xfrm>
          <a:prstGeom prst="rect">
            <a:avLst/>
          </a:prstGeom>
        </p:spPr>
        <p:txBody>
          <a:bodyPr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Game Design</a:t>
            </a:r>
            <a:endParaRPr lang="en-GB" sz="18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TextBox 4"/>
          <p:cNvSpPr txBox="1"/>
          <p:nvPr/>
        </p:nvSpPr>
        <p:spPr>
          <a:xfrm>
            <a:off x="863278" y="1565922"/>
            <a:ext cx="5928934" cy="2223688"/>
          </a:xfrm>
          <a:prstGeom prst="rect">
            <a:avLst/>
          </a:prstGeom>
          <a:noFill/>
        </p:spPr>
        <p:txBody>
          <a:bodyPr wrap="square" lIns="68584" tIns="34291" rIns="68584" bIns="34291" rtlCol="0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000" dirty="0"/>
              <a:t>Using Google Cardboard and Android Phone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000" dirty="0"/>
              <a:t>Moving in FPV, the user in the virtual world automatically advances toward the view direction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000" dirty="0"/>
              <a:t>Stops when entering a certain range near the art works or obstacles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000" dirty="0"/>
              <a:t>Change the direction of movement by changing the view direction</a:t>
            </a: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11" grpId="0" animBg="1"/>
      <p:bldP spid="12" grpId="0" animBg="1"/>
      <p:bldP spid="15" grpId="0" build="p"/>
      <p:bldP spid="1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1"/>
          <p:cNvSpPr txBox="1"/>
          <p:nvPr/>
        </p:nvSpPr>
        <p:spPr>
          <a:xfrm>
            <a:off x="857880" y="200199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US" altLang="zh-CN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Implementation</a:t>
            </a:r>
            <a:endParaRPr lang="zh-CN" altLang="en-US" sz="1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圆角矩形 26"/>
          <p:cNvSpPr/>
          <p:nvPr/>
        </p:nvSpPr>
        <p:spPr>
          <a:xfrm>
            <a:off x="395537" y="802392"/>
            <a:ext cx="4319226" cy="2610911"/>
          </a:xfrm>
          <a:prstGeom prst="roundRect">
            <a:avLst>
              <a:gd name="adj" fmla="val 0"/>
            </a:avLst>
          </a:prstGeom>
          <a:noFill/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93"/>
          <p:cNvSpPr/>
          <p:nvPr/>
        </p:nvSpPr>
        <p:spPr>
          <a:xfrm>
            <a:off x="357868" y="775397"/>
            <a:ext cx="288032" cy="288032"/>
          </a:xfrm>
          <a:custGeom>
            <a:avLst/>
            <a:gdLst/>
            <a:ahLst/>
            <a:cxnLst/>
            <a:rect l="l" t="t" r="r" b="b"/>
            <a:pathLst>
              <a:path w="504056" h="504056">
                <a:moveTo>
                  <a:pt x="0" y="0"/>
                </a:moveTo>
                <a:lnTo>
                  <a:pt x="504056" y="0"/>
                </a:lnTo>
                <a:lnTo>
                  <a:pt x="504056" y="144016"/>
                </a:lnTo>
                <a:lnTo>
                  <a:pt x="144016" y="144016"/>
                </a:lnTo>
                <a:lnTo>
                  <a:pt x="144016" y="504056"/>
                </a:lnTo>
                <a:lnTo>
                  <a:pt x="0" y="50405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93"/>
          <p:cNvSpPr/>
          <p:nvPr/>
        </p:nvSpPr>
        <p:spPr>
          <a:xfrm rot="10800000">
            <a:off x="4453031" y="3125271"/>
            <a:ext cx="288032" cy="288032"/>
          </a:xfrm>
          <a:custGeom>
            <a:avLst/>
            <a:gdLst/>
            <a:ahLst/>
            <a:cxnLst/>
            <a:rect l="l" t="t" r="r" b="b"/>
            <a:pathLst>
              <a:path w="504056" h="504056">
                <a:moveTo>
                  <a:pt x="0" y="0"/>
                </a:moveTo>
                <a:lnTo>
                  <a:pt x="504056" y="0"/>
                </a:lnTo>
                <a:lnTo>
                  <a:pt x="504056" y="144016"/>
                </a:lnTo>
                <a:lnTo>
                  <a:pt x="144016" y="144016"/>
                </a:lnTo>
                <a:lnTo>
                  <a:pt x="144016" y="504056"/>
                </a:lnTo>
                <a:lnTo>
                  <a:pt x="0" y="50405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圆角矩形 26"/>
          <p:cNvSpPr/>
          <p:nvPr/>
        </p:nvSpPr>
        <p:spPr>
          <a:xfrm>
            <a:off x="4260014" y="2427734"/>
            <a:ext cx="4319226" cy="2462070"/>
          </a:xfrm>
          <a:prstGeom prst="roundRect">
            <a:avLst>
              <a:gd name="adj" fmla="val 0"/>
            </a:avLst>
          </a:prstGeom>
          <a:noFill/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93"/>
          <p:cNvSpPr/>
          <p:nvPr/>
        </p:nvSpPr>
        <p:spPr>
          <a:xfrm>
            <a:off x="4206396" y="2391569"/>
            <a:ext cx="288032" cy="288032"/>
          </a:xfrm>
          <a:custGeom>
            <a:avLst/>
            <a:gdLst/>
            <a:ahLst/>
            <a:cxnLst/>
            <a:rect l="l" t="t" r="r" b="b"/>
            <a:pathLst>
              <a:path w="504056" h="504056">
                <a:moveTo>
                  <a:pt x="0" y="0"/>
                </a:moveTo>
                <a:lnTo>
                  <a:pt x="504056" y="0"/>
                </a:lnTo>
                <a:lnTo>
                  <a:pt x="504056" y="144016"/>
                </a:lnTo>
                <a:lnTo>
                  <a:pt x="144016" y="144016"/>
                </a:lnTo>
                <a:lnTo>
                  <a:pt x="144016" y="504056"/>
                </a:lnTo>
                <a:lnTo>
                  <a:pt x="0" y="50405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93"/>
          <p:cNvSpPr/>
          <p:nvPr/>
        </p:nvSpPr>
        <p:spPr>
          <a:xfrm rot="10800000">
            <a:off x="8347351" y="4637936"/>
            <a:ext cx="288032" cy="288032"/>
          </a:xfrm>
          <a:custGeom>
            <a:avLst/>
            <a:gdLst/>
            <a:ahLst/>
            <a:cxnLst/>
            <a:rect l="l" t="t" r="r" b="b"/>
            <a:pathLst>
              <a:path w="504056" h="504056">
                <a:moveTo>
                  <a:pt x="0" y="0"/>
                </a:moveTo>
                <a:lnTo>
                  <a:pt x="504056" y="0"/>
                </a:lnTo>
                <a:lnTo>
                  <a:pt x="504056" y="144016"/>
                </a:lnTo>
                <a:lnTo>
                  <a:pt x="144016" y="144016"/>
                </a:lnTo>
                <a:lnTo>
                  <a:pt x="144016" y="504056"/>
                </a:lnTo>
                <a:lnTo>
                  <a:pt x="0" y="50405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内容占位符 3" descr="EMB0000554c83d1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64760" y="937087"/>
            <a:ext cx="3437459" cy="23973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图片 10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39"/>
          <a:stretch>
            <a:fillRect/>
          </a:stretch>
        </p:blipFill>
        <p:spPr>
          <a:xfrm>
            <a:off x="4934079" y="2621106"/>
            <a:ext cx="3488721" cy="207532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857880" y="3507854"/>
            <a:ext cx="309506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he Art Exhibition Room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436409" y="1975132"/>
            <a:ext cx="309506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he Art Exhibition in VR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149"/>
                            </p:stCondLst>
                            <p:childTnLst>
                              <p:par>
                                <p:cTn id="13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649"/>
                            </p:stCondLst>
                            <p:childTnLst>
                              <p:par>
                                <p:cTn id="2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149"/>
                            </p:stCondLst>
                            <p:childTnLst>
                              <p:par>
                                <p:cTn id="32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649"/>
                            </p:stCondLst>
                            <p:childTnLst>
                              <p:par>
                                <p:cTn id="4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 animBg="1"/>
      <p:bldP spid="40" grpId="0" animBg="1"/>
      <p:bldP spid="41" grpId="0" animBg="1"/>
      <p:bldP spid="7" grpId="0" animBg="1"/>
      <p:bldP spid="8" grpId="0" animBg="1"/>
      <p:bldP spid="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1"/>
          <p:cNvSpPr txBox="1"/>
          <p:nvPr/>
        </p:nvSpPr>
        <p:spPr>
          <a:xfrm>
            <a:off x="857880" y="200199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US" altLang="zh-CN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Conclusion</a:t>
            </a:r>
            <a:endParaRPr lang="zh-CN" altLang="en-US" sz="1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圆角矩形 26"/>
          <p:cNvSpPr/>
          <p:nvPr/>
        </p:nvSpPr>
        <p:spPr>
          <a:xfrm>
            <a:off x="899160" y="1230593"/>
            <a:ext cx="7446380" cy="3573405"/>
          </a:xfrm>
          <a:prstGeom prst="roundRect">
            <a:avLst>
              <a:gd name="adj" fmla="val 0"/>
            </a:avLst>
          </a:prstGeom>
          <a:noFill/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TextBox 38"/>
          <p:cNvSpPr txBox="1"/>
          <p:nvPr/>
        </p:nvSpPr>
        <p:spPr>
          <a:xfrm>
            <a:off x="1157778" y="1635646"/>
            <a:ext cx="6750750" cy="29546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sz="2400" dirty="0"/>
              <a:t>Analyzed the factors that affect user experience and immersion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endParaRPr lang="en-US" sz="2400" dirty="0"/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sz="2400" dirty="0"/>
              <a:t>Users can observe the works from any angle, and it breaks through the limitations of time and space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endParaRPr lang="en-US" sz="2400" dirty="0"/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sz="2400" dirty="0">
                <a:sym typeface="+mn-ea"/>
              </a:rPr>
              <a:t>Explores the design of VR art in the display environment of new media art</a:t>
            </a:r>
            <a:endParaRPr lang="en-US" sz="2400" dirty="0"/>
          </a:p>
        </p:txBody>
      </p:sp>
      <p:sp>
        <p:nvSpPr>
          <p:cNvPr id="40" name="矩形 93"/>
          <p:cNvSpPr/>
          <p:nvPr/>
        </p:nvSpPr>
        <p:spPr>
          <a:xfrm>
            <a:off x="861492" y="1203598"/>
            <a:ext cx="288032" cy="288032"/>
          </a:xfrm>
          <a:custGeom>
            <a:avLst/>
            <a:gdLst/>
            <a:ahLst/>
            <a:cxnLst/>
            <a:rect l="l" t="t" r="r" b="b"/>
            <a:pathLst>
              <a:path w="504056" h="504056">
                <a:moveTo>
                  <a:pt x="0" y="0"/>
                </a:moveTo>
                <a:lnTo>
                  <a:pt x="504056" y="0"/>
                </a:lnTo>
                <a:lnTo>
                  <a:pt x="504056" y="144016"/>
                </a:lnTo>
                <a:lnTo>
                  <a:pt x="144016" y="144016"/>
                </a:lnTo>
                <a:lnTo>
                  <a:pt x="144016" y="504056"/>
                </a:lnTo>
                <a:lnTo>
                  <a:pt x="0" y="50405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93"/>
          <p:cNvSpPr/>
          <p:nvPr/>
        </p:nvSpPr>
        <p:spPr>
          <a:xfrm rot="10800000">
            <a:off x="8101870" y="4549564"/>
            <a:ext cx="288032" cy="288032"/>
          </a:xfrm>
          <a:custGeom>
            <a:avLst/>
            <a:gdLst/>
            <a:ahLst/>
            <a:cxnLst/>
            <a:rect l="l" t="t" r="r" b="b"/>
            <a:pathLst>
              <a:path w="504056" h="504056">
                <a:moveTo>
                  <a:pt x="0" y="0"/>
                </a:moveTo>
                <a:lnTo>
                  <a:pt x="504056" y="0"/>
                </a:lnTo>
                <a:lnTo>
                  <a:pt x="504056" y="144016"/>
                </a:lnTo>
                <a:lnTo>
                  <a:pt x="144016" y="144016"/>
                </a:lnTo>
                <a:lnTo>
                  <a:pt x="144016" y="504056"/>
                </a:lnTo>
                <a:lnTo>
                  <a:pt x="0" y="50405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 animBg="1"/>
      <p:bldP spid="39" grpId="0"/>
      <p:bldP spid="40" grpId="0" animBg="1"/>
      <p:bldP spid="4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1707654"/>
            <a:ext cx="2448272" cy="20162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748685" y="1930934"/>
            <a:ext cx="95090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6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sz="96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448271" y="2392599"/>
            <a:ext cx="42833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AR 3D Coloring Game</a:t>
            </a:r>
            <a:endParaRPr lang="zh-CN" altLang="en-US" sz="3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6731657" y="1707653"/>
            <a:ext cx="2448272" cy="20162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22"/>
          <p:cNvSpPr>
            <a:spLocks noChangeArrowheads="1"/>
          </p:cNvSpPr>
          <p:nvPr/>
        </p:nvSpPr>
        <p:spPr bwMode="auto">
          <a:xfrm>
            <a:off x="5697368" y="1851670"/>
            <a:ext cx="432048" cy="43283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34" name="椭圆 65"/>
          <p:cNvSpPr>
            <a:spLocks noChangeArrowheads="1"/>
          </p:cNvSpPr>
          <p:nvPr/>
        </p:nvSpPr>
        <p:spPr bwMode="auto">
          <a:xfrm>
            <a:off x="4401224" y="1852063"/>
            <a:ext cx="432048" cy="432048"/>
          </a:xfrm>
          <a:prstGeom prst="ellipse">
            <a:avLst/>
          </a:prstGeom>
          <a:solidFill>
            <a:srgbClr val="F79600"/>
          </a:solidFill>
          <a:ln>
            <a:noFill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37" name="椭圆 36"/>
          <p:cNvSpPr>
            <a:spLocks noChangeArrowheads="1"/>
          </p:cNvSpPr>
          <p:nvPr/>
        </p:nvSpPr>
        <p:spPr bwMode="auto">
          <a:xfrm>
            <a:off x="5049296" y="1851670"/>
            <a:ext cx="432833" cy="432834"/>
          </a:xfrm>
          <a:prstGeom prst="ellipse">
            <a:avLst/>
          </a:prstGeom>
          <a:solidFill>
            <a:schemeClr val="accent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40" name="椭圆 16"/>
          <p:cNvSpPr>
            <a:spLocks noChangeArrowheads="1"/>
          </p:cNvSpPr>
          <p:nvPr/>
        </p:nvSpPr>
        <p:spPr bwMode="auto">
          <a:xfrm>
            <a:off x="3105080" y="1851670"/>
            <a:ext cx="432833" cy="432834"/>
          </a:xfrm>
          <a:prstGeom prst="ellipse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51" name="椭圆 16"/>
          <p:cNvSpPr>
            <a:spLocks noChangeArrowheads="1"/>
          </p:cNvSpPr>
          <p:nvPr/>
        </p:nvSpPr>
        <p:spPr bwMode="auto">
          <a:xfrm>
            <a:off x="3753152" y="1851670"/>
            <a:ext cx="432833" cy="432834"/>
          </a:xfrm>
          <a:prstGeom prst="ellipse">
            <a:avLst/>
          </a:prstGeom>
          <a:solidFill>
            <a:srgbClr val="3992DB"/>
          </a:solidFill>
          <a:ln>
            <a:noFill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pic>
        <p:nvPicPr>
          <p:cNvPr id="12" name="图片 11" descr="C:\Users\Miao\AppData\Local\Temp\Rar$DRa19256.29962\Screenshot_2018-05-14-20-51-29.png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13"/>
          <a:stretch>
            <a:fillRect/>
          </a:stretch>
        </p:blipFill>
        <p:spPr bwMode="auto">
          <a:xfrm>
            <a:off x="6946895" y="2069569"/>
            <a:ext cx="1969137" cy="12923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 tmFilter="0,0; .5, 1; 1, 1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/>
      <p:bldP spid="5" grpId="0"/>
      <p:bldP spid="2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4"/>
          <p:cNvSpPr txBox="1"/>
          <p:nvPr/>
        </p:nvSpPr>
        <p:spPr>
          <a:xfrm>
            <a:off x="864097" y="431109"/>
            <a:ext cx="2256285" cy="504056"/>
          </a:xfrm>
          <a:prstGeom prst="rect">
            <a:avLst/>
          </a:prstGeom>
        </p:spPr>
        <p:txBody>
          <a:bodyPr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sz="18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Parallelogram 21"/>
          <p:cNvSpPr/>
          <p:nvPr/>
        </p:nvSpPr>
        <p:spPr>
          <a:xfrm>
            <a:off x="7136070" y="-2866"/>
            <a:ext cx="1658880" cy="3606733"/>
          </a:xfrm>
          <a:prstGeom prst="parallelogram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Parallelogram 22"/>
          <p:cNvSpPr/>
          <p:nvPr/>
        </p:nvSpPr>
        <p:spPr>
          <a:xfrm>
            <a:off x="7596336" y="1536767"/>
            <a:ext cx="1658880" cy="3606733"/>
          </a:xfrm>
          <a:prstGeom prst="parallelogram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直接连接符 12"/>
          <p:cNvCxnSpPr/>
          <p:nvPr/>
        </p:nvCxnSpPr>
        <p:spPr>
          <a:xfrm>
            <a:off x="975745" y="1059582"/>
            <a:ext cx="547260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椭圆 22"/>
          <p:cNvSpPr>
            <a:spLocks noChangeArrowheads="1"/>
          </p:cNvSpPr>
          <p:nvPr/>
        </p:nvSpPr>
        <p:spPr bwMode="auto">
          <a:xfrm>
            <a:off x="6149062" y="593409"/>
            <a:ext cx="341135" cy="34175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30" name="椭圆 65"/>
          <p:cNvSpPr>
            <a:spLocks noChangeArrowheads="1"/>
          </p:cNvSpPr>
          <p:nvPr/>
        </p:nvSpPr>
        <p:spPr bwMode="auto">
          <a:xfrm>
            <a:off x="5163842" y="593636"/>
            <a:ext cx="341135" cy="341135"/>
          </a:xfrm>
          <a:prstGeom prst="ellipse">
            <a:avLst/>
          </a:prstGeom>
          <a:solidFill>
            <a:srgbClr val="F79600"/>
          </a:solidFill>
          <a:ln>
            <a:noFill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 dirty="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33" name="椭圆 16"/>
          <p:cNvSpPr>
            <a:spLocks noChangeArrowheads="1"/>
          </p:cNvSpPr>
          <p:nvPr/>
        </p:nvSpPr>
        <p:spPr bwMode="auto">
          <a:xfrm>
            <a:off x="5667278" y="593409"/>
            <a:ext cx="341755" cy="341756"/>
          </a:xfrm>
          <a:prstGeom prst="ellipse">
            <a:avLst/>
          </a:prstGeom>
          <a:solidFill>
            <a:schemeClr val="accent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 dirty="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36" name="椭圆 16"/>
          <p:cNvSpPr>
            <a:spLocks noChangeArrowheads="1"/>
          </p:cNvSpPr>
          <p:nvPr/>
        </p:nvSpPr>
        <p:spPr bwMode="auto">
          <a:xfrm>
            <a:off x="4155110" y="593409"/>
            <a:ext cx="341755" cy="341756"/>
          </a:xfrm>
          <a:prstGeom prst="ellipse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39" name="椭圆 16"/>
          <p:cNvSpPr>
            <a:spLocks noChangeArrowheads="1"/>
          </p:cNvSpPr>
          <p:nvPr/>
        </p:nvSpPr>
        <p:spPr bwMode="auto">
          <a:xfrm>
            <a:off x="4659166" y="593409"/>
            <a:ext cx="341755" cy="341756"/>
          </a:xfrm>
          <a:prstGeom prst="ellipse">
            <a:avLst/>
          </a:prstGeom>
          <a:solidFill>
            <a:srgbClr val="3992DB"/>
          </a:solidFill>
          <a:ln>
            <a:noFill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 dirty="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756086" y="1426349"/>
            <a:ext cx="581646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400" dirty="0"/>
              <a:t>The color rendering has two ways: </a:t>
            </a:r>
          </a:p>
          <a:p>
            <a:pPr marL="800100" lvl="2" indent="-342900" algn="just">
              <a:buFont typeface="Wingdings" panose="05000000000000000000" pitchFamily="2" charset="2"/>
              <a:buChar char="§"/>
            </a:pPr>
            <a:r>
              <a:rPr lang="en-US" sz="2400" dirty="0"/>
              <a:t>Real-time rendering model texture content</a:t>
            </a:r>
          </a:p>
          <a:p>
            <a:pPr marL="800100" lvl="2" indent="-342900" algn="just">
              <a:buFont typeface="Wingdings" panose="05000000000000000000" pitchFamily="2" charset="2"/>
              <a:buChar char="§"/>
            </a:pPr>
            <a:r>
              <a:rPr lang="en-US" sz="2400" dirty="0"/>
              <a:t>Only rendering the model texture once receive instructions</a:t>
            </a:r>
          </a:p>
        </p:txBody>
      </p:sp>
      <p:sp>
        <p:nvSpPr>
          <p:cNvPr id="3" name="矩形 2"/>
          <p:cNvSpPr/>
          <p:nvPr/>
        </p:nvSpPr>
        <p:spPr>
          <a:xfrm>
            <a:off x="916360" y="603938"/>
            <a:ext cx="27213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</a:pPr>
            <a:r>
              <a:rPr lang="en-US" altLang="zh-CN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AR 3D Coloring Game</a:t>
            </a:r>
            <a:endParaRPr lang="zh-CN" altLang="en-US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11" grpId="0" animBg="1"/>
      <p:bldP spid="12" grpId="0" animBg="1"/>
      <p:bldP spid="2" grpId="0"/>
      <p:bldP spid="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1"/>
          <p:cNvSpPr txBox="1"/>
          <p:nvPr/>
        </p:nvSpPr>
        <p:spPr>
          <a:xfrm>
            <a:off x="857880" y="200199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x-none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Implementation</a:t>
            </a:r>
            <a:endParaRPr lang="zh-CN" altLang="en-US" sz="1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圆角矩形 26"/>
          <p:cNvSpPr/>
          <p:nvPr/>
        </p:nvSpPr>
        <p:spPr>
          <a:xfrm>
            <a:off x="395537" y="1230593"/>
            <a:ext cx="8342874" cy="3501397"/>
          </a:xfrm>
          <a:prstGeom prst="roundRect">
            <a:avLst>
              <a:gd name="adj" fmla="val 0"/>
            </a:avLst>
          </a:prstGeom>
          <a:noFill/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93"/>
          <p:cNvSpPr/>
          <p:nvPr/>
        </p:nvSpPr>
        <p:spPr>
          <a:xfrm>
            <a:off x="337510" y="1165454"/>
            <a:ext cx="288032" cy="288032"/>
          </a:xfrm>
          <a:custGeom>
            <a:avLst/>
            <a:gdLst/>
            <a:ahLst/>
            <a:cxnLst/>
            <a:rect l="l" t="t" r="r" b="b"/>
            <a:pathLst>
              <a:path w="504056" h="504056">
                <a:moveTo>
                  <a:pt x="0" y="0"/>
                </a:moveTo>
                <a:lnTo>
                  <a:pt x="504056" y="0"/>
                </a:lnTo>
                <a:lnTo>
                  <a:pt x="504056" y="144016"/>
                </a:lnTo>
                <a:lnTo>
                  <a:pt x="144016" y="144016"/>
                </a:lnTo>
                <a:lnTo>
                  <a:pt x="144016" y="504056"/>
                </a:lnTo>
                <a:lnTo>
                  <a:pt x="0" y="50405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93"/>
          <p:cNvSpPr/>
          <p:nvPr/>
        </p:nvSpPr>
        <p:spPr>
          <a:xfrm rot="10800000">
            <a:off x="8508406" y="4509097"/>
            <a:ext cx="288032" cy="288032"/>
          </a:xfrm>
          <a:custGeom>
            <a:avLst/>
            <a:gdLst/>
            <a:ahLst/>
            <a:cxnLst/>
            <a:rect l="l" t="t" r="r" b="b"/>
            <a:pathLst>
              <a:path w="504056" h="504056">
                <a:moveTo>
                  <a:pt x="0" y="0"/>
                </a:moveTo>
                <a:lnTo>
                  <a:pt x="504056" y="0"/>
                </a:lnTo>
                <a:lnTo>
                  <a:pt x="504056" y="144016"/>
                </a:lnTo>
                <a:lnTo>
                  <a:pt x="144016" y="144016"/>
                </a:lnTo>
                <a:lnTo>
                  <a:pt x="144016" y="504056"/>
                </a:lnTo>
                <a:lnTo>
                  <a:pt x="0" y="50405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/>
          <p:cNvPicPr/>
          <p:nvPr/>
        </p:nvPicPr>
        <p:blipFill>
          <a:blip r:embed="rId3"/>
          <a:stretch>
            <a:fillRect/>
          </a:stretch>
        </p:blipFill>
        <p:spPr>
          <a:xfrm>
            <a:off x="593844" y="1608270"/>
            <a:ext cx="7839251" cy="2746041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 animBg="1"/>
      <p:bldP spid="40" grpId="0" animBg="1"/>
      <p:bldP spid="4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1"/>
          <p:cNvSpPr txBox="1"/>
          <p:nvPr/>
        </p:nvSpPr>
        <p:spPr>
          <a:xfrm>
            <a:off x="857880" y="200199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UV matching </a:t>
            </a:r>
            <a:endParaRPr lang="zh-CN" altLang="en-US" sz="1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圆角矩形 26"/>
          <p:cNvSpPr/>
          <p:nvPr/>
        </p:nvSpPr>
        <p:spPr>
          <a:xfrm>
            <a:off x="395537" y="802392"/>
            <a:ext cx="4319226" cy="2610911"/>
          </a:xfrm>
          <a:prstGeom prst="roundRect">
            <a:avLst>
              <a:gd name="adj" fmla="val 0"/>
            </a:avLst>
          </a:prstGeom>
          <a:noFill/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93"/>
          <p:cNvSpPr/>
          <p:nvPr/>
        </p:nvSpPr>
        <p:spPr>
          <a:xfrm>
            <a:off x="357868" y="775397"/>
            <a:ext cx="288032" cy="288032"/>
          </a:xfrm>
          <a:custGeom>
            <a:avLst/>
            <a:gdLst/>
            <a:ahLst/>
            <a:cxnLst/>
            <a:rect l="l" t="t" r="r" b="b"/>
            <a:pathLst>
              <a:path w="504056" h="504056">
                <a:moveTo>
                  <a:pt x="0" y="0"/>
                </a:moveTo>
                <a:lnTo>
                  <a:pt x="504056" y="0"/>
                </a:lnTo>
                <a:lnTo>
                  <a:pt x="504056" y="144016"/>
                </a:lnTo>
                <a:lnTo>
                  <a:pt x="144016" y="144016"/>
                </a:lnTo>
                <a:lnTo>
                  <a:pt x="144016" y="504056"/>
                </a:lnTo>
                <a:lnTo>
                  <a:pt x="0" y="50405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93"/>
          <p:cNvSpPr/>
          <p:nvPr/>
        </p:nvSpPr>
        <p:spPr>
          <a:xfrm rot="10800000">
            <a:off x="4453031" y="3125271"/>
            <a:ext cx="288032" cy="288032"/>
          </a:xfrm>
          <a:custGeom>
            <a:avLst/>
            <a:gdLst/>
            <a:ahLst/>
            <a:cxnLst/>
            <a:rect l="l" t="t" r="r" b="b"/>
            <a:pathLst>
              <a:path w="504056" h="504056">
                <a:moveTo>
                  <a:pt x="0" y="0"/>
                </a:moveTo>
                <a:lnTo>
                  <a:pt x="504056" y="0"/>
                </a:lnTo>
                <a:lnTo>
                  <a:pt x="504056" y="144016"/>
                </a:lnTo>
                <a:lnTo>
                  <a:pt x="144016" y="144016"/>
                </a:lnTo>
                <a:lnTo>
                  <a:pt x="144016" y="504056"/>
                </a:lnTo>
                <a:lnTo>
                  <a:pt x="0" y="50405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圆角矩形 26"/>
          <p:cNvSpPr/>
          <p:nvPr/>
        </p:nvSpPr>
        <p:spPr>
          <a:xfrm>
            <a:off x="4260014" y="2427734"/>
            <a:ext cx="4319226" cy="2462070"/>
          </a:xfrm>
          <a:prstGeom prst="roundRect">
            <a:avLst>
              <a:gd name="adj" fmla="val 0"/>
            </a:avLst>
          </a:prstGeom>
          <a:noFill/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93"/>
          <p:cNvSpPr/>
          <p:nvPr/>
        </p:nvSpPr>
        <p:spPr>
          <a:xfrm>
            <a:off x="4206396" y="2391569"/>
            <a:ext cx="288032" cy="288032"/>
          </a:xfrm>
          <a:custGeom>
            <a:avLst/>
            <a:gdLst/>
            <a:ahLst/>
            <a:cxnLst/>
            <a:rect l="l" t="t" r="r" b="b"/>
            <a:pathLst>
              <a:path w="504056" h="504056">
                <a:moveTo>
                  <a:pt x="0" y="0"/>
                </a:moveTo>
                <a:lnTo>
                  <a:pt x="504056" y="0"/>
                </a:lnTo>
                <a:lnTo>
                  <a:pt x="504056" y="144016"/>
                </a:lnTo>
                <a:lnTo>
                  <a:pt x="144016" y="144016"/>
                </a:lnTo>
                <a:lnTo>
                  <a:pt x="144016" y="504056"/>
                </a:lnTo>
                <a:lnTo>
                  <a:pt x="0" y="50405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93"/>
          <p:cNvSpPr/>
          <p:nvPr/>
        </p:nvSpPr>
        <p:spPr>
          <a:xfrm rot="10800000">
            <a:off x="8347351" y="4637936"/>
            <a:ext cx="288032" cy="288032"/>
          </a:xfrm>
          <a:custGeom>
            <a:avLst/>
            <a:gdLst/>
            <a:ahLst/>
            <a:cxnLst/>
            <a:rect l="l" t="t" r="r" b="b"/>
            <a:pathLst>
              <a:path w="504056" h="504056">
                <a:moveTo>
                  <a:pt x="0" y="0"/>
                </a:moveTo>
                <a:lnTo>
                  <a:pt x="504056" y="0"/>
                </a:lnTo>
                <a:lnTo>
                  <a:pt x="504056" y="144016"/>
                </a:lnTo>
                <a:lnTo>
                  <a:pt x="144016" y="144016"/>
                </a:lnTo>
                <a:lnTo>
                  <a:pt x="144016" y="504056"/>
                </a:lnTo>
                <a:lnTo>
                  <a:pt x="0" y="50405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857880" y="3507854"/>
            <a:ext cx="30950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UV matching of the tellurion earth model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934078" y="1898639"/>
            <a:ext cx="359739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UV matching of the tellurion frame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内容占位符 3"/>
          <p:cNvPicPr/>
          <p:nvPr/>
        </p:nvPicPr>
        <p:blipFill>
          <a:blip r:embed="rId3"/>
          <a:stretch>
            <a:fillRect/>
          </a:stretch>
        </p:blipFill>
        <p:spPr>
          <a:xfrm>
            <a:off x="539853" y="970030"/>
            <a:ext cx="3500846" cy="2345227"/>
          </a:xfrm>
          <a:prstGeom prst="rect">
            <a:avLst/>
          </a:prstGeom>
        </p:spPr>
      </p:pic>
      <p:pic>
        <p:nvPicPr>
          <p:cNvPr id="15" name="图片 14"/>
          <p:cNvPicPr/>
          <p:nvPr/>
        </p:nvPicPr>
        <p:blipFill>
          <a:blip r:embed="rId4"/>
          <a:stretch>
            <a:fillRect/>
          </a:stretch>
        </p:blipFill>
        <p:spPr>
          <a:xfrm>
            <a:off x="5052715" y="2542645"/>
            <a:ext cx="3164664" cy="2232248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49"/>
                            </p:stCondLst>
                            <p:childTnLst>
                              <p:par>
                                <p:cTn id="13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49"/>
                            </p:stCondLst>
                            <p:childTnLst>
                              <p:par>
                                <p:cTn id="2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49"/>
                            </p:stCondLst>
                            <p:childTnLst>
                              <p:par>
                                <p:cTn id="32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549"/>
                            </p:stCondLst>
                            <p:childTnLst>
                              <p:par>
                                <p:cTn id="4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 animBg="1"/>
      <p:bldP spid="40" grpId="0" animBg="1"/>
      <p:bldP spid="41" grpId="0" animBg="1"/>
      <p:bldP spid="7" grpId="0" animBg="1"/>
      <p:bldP spid="8" grpId="0" animBg="1"/>
      <p:bldP spid="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1"/>
          <p:cNvSpPr txBox="1"/>
          <p:nvPr/>
        </p:nvSpPr>
        <p:spPr>
          <a:xfrm>
            <a:off x="857880" y="200199"/>
            <a:ext cx="4074160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CN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mplementation</a:t>
            </a:r>
            <a:endParaRPr lang="zh-CN" altLang="en-US" sz="1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 descr="C:\Users\Miao\AppData\Local\Temp\Rar$DRa19256.29962\Screenshot_2018-05-14-20-50-40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676" y="747521"/>
            <a:ext cx="3316409" cy="1864879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图片 8" descr="C:\Users\Miao\AppData\Local\Temp\Rar$DRa19256.29962\Screenshot_2018-05-14-20-53-15.pn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026" y="763284"/>
            <a:ext cx="3316410" cy="18650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图片 9" descr="C:\Users\Miao\AppData\Local\Temp\Rar$DRa19256.29962\Screenshot_2018-05-14-20-51-29.png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676" y="2931790"/>
            <a:ext cx="3316285" cy="18650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图片 10" descr="C:\Users\Miao\AppData\Local\Temp\Rar$DRa19256.29962\Screenshot_2018-05-14-20-51-14.png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026" y="2931966"/>
            <a:ext cx="3316285" cy="186483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矩形 1"/>
          <p:cNvSpPr/>
          <p:nvPr/>
        </p:nvSpPr>
        <p:spPr>
          <a:xfrm>
            <a:off x="542753" y="2587429"/>
            <a:ext cx="43054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alibri" panose="020F0502020204030204" pitchFamily="34" charset="0"/>
                <a:ea typeface="Malgun Gothic" panose="020B0503020000020004" pitchFamily="50" charset="-127"/>
                <a:cs typeface="Times New Roman" panose="02020603050405020304" pitchFamily="18" charset="0"/>
              </a:rPr>
              <a:t>The picture not completely enter the frame </a:t>
            </a:r>
            <a:endParaRPr lang="en-US" dirty="0"/>
          </a:p>
        </p:txBody>
      </p:sp>
      <p:sp>
        <p:nvSpPr>
          <p:cNvPr id="12" name="矩形 11"/>
          <p:cNvSpPr/>
          <p:nvPr/>
        </p:nvSpPr>
        <p:spPr>
          <a:xfrm>
            <a:off x="4926441" y="2587605"/>
            <a:ext cx="39288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alibri" panose="020F0502020204030204" pitchFamily="34" charset="0"/>
                <a:ea typeface="Malgun Gothic" panose="020B0503020000020004" pitchFamily="50" charset="-127"/>
                <a:cs typeface="Times New Roman" panose="02020603050405020304" pitchFamily="18" charset="0"/>
              </a:rPr>
              <a:t>The picture completely enter the frame </a:t>
            </a:r>
            <a:endParaRPr lang="en-US" dirty="0"/>
          </a:p>
        </p:txBody>
      </p:sp>
      <p:sp>
        <p:nvSpPr>
          <p:cNvPr id="3" name="矩形 2"/>
          <p:cNvSpPr/>
          <p:nvPr/>
        </p:nvSpPr>
        <p:spPr>
          <a:xfrm>
            <a:off x="1037729" y="4796669"/>
            <a:ext cx="30321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alibri" panose="020F0502020204030204" pitchFamily="34" charset="0"/>
                <a:ea typeface="Malgun Gothic" panose="020B0503020000020004" pitchFamily="50" charset="-127"/>
                <a:cs typeface="Times New Roman" panose="02020603050405020304" pitchFamily="18" charset="0"/>
              </a:rPr>
              <a:t>Show the colored earth model</a:t>
            </a:r>
            <a:endParaRPr lang="en-US" dirty="0"/>
          </a:p>
        </p:txBody>
      </p:sp>
      <p:sp>
        <p:nvSpPr>
          <p:cNvPr id="4" name="矩形 3"/>
          <p:cNvSpPr/>
          <p:nvPr/>
        </p:nvSpPr>
        <p:spPr>
          <a:xfrm>
            <a:off x="4714908" y="4796669"/>
            <a:ext cx="43519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alibri" panose="020F0502020204030204" pitchFamily="34" charset="0"/>
                <a:ea typeface="Malgun Gothic" panose="020B0503020000020004" pitchFamily="50" charset="-127"/>
                <a:cs typeface="Times New Roman" panose="02020603050405020304" pitchFamily="18" charset="0"/>
              </a:rPr>
              <a:t>Show the solar system movement animation</a:t>
            </a:r>
            <a:endParaRPr lang="en-US" dirty="0"/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4"/>
          <p:cNvSpPr txBox="1"/>
          <p:nvPr/>
        </p:nvSpPr>
        <p:spPr>
          <a:xfrm>
            <a:off x="864097" y="431109"/>
            <a:ext cx="2256285" cy="504056"/>
          </a:xfrm>
          <a:prstGeom prst="rect">
            <a:avLst/>
          </a:prstGeom>
        </p:spPr>
        <p:txBody>
          <a:bodyPr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sz="18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Parallelogram 21"/>
          <p:cNvSpPr/>
          <p:nvPr/>
        </p:nvSpPr>
        <p:spPr>
          <a:xfrm>
            <a:off x="7136070" y="-2866"/>
            <a:ext cx="1658880" cy="3606733"/>
          </a:xfrm>
          <a:prstGeom prst="parallelogram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Parallelogram 22"/>
          <p:cNvSpPr/>
          <p:nvPr/>
        </p:nvSpPr>
        <p:spPr>
          <a:xfrm>
            <a:off x="7596336" y="1536767"/>
            <a:ext cx="1658880" cy="3606733"/>
          </a:xfrm>
          <a:prstGeom prst="parallelogram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直接连接符 12"/>
          <p:cNvCxnSpPr/>
          <p:nvPr/>
        </p:nvCxnSpPr>
        <p:spPr>
          <a:xfrm>
            <a:off x="975745" y="1059582"/>
            <a:ext cx="547260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椭圆 22"/>
          <p:cNvSpPr>
            <a:spLocks noChangeArrowheads="1"/>
          </p:cNvSpPr>
          <p:nvPr/>
        </p:nvSpPr>
        <p:spPr bwMode="auto">
          <a:xfrm>
            <a:off x="6149062" y="593409"/>
            <a:ext cx="341135" cy="34175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30" name="椭圆 65"/>
          <p:cNvSpPr>
            <a:spLocks noChangeArrowheads="1"/>
          </p:cNvSpPr>
          <p:nvPr/>
        </p:nvSpPr>
        <p:spPr bwMode="auto">
          <a:xfrm>
            <a:off x="5163842" y="593636"/>
            <a:ext cx="341135" cy="341135"/>
          </a:xfrm>
          <a:prstGeom prst="ellipse">
            <a:avLst/>
          </a:prstGeom>
          <a:solidFill>
            <a:srgbClr val="F79600"/>
          </a:solidFill>
          <a:ln>
            <a:noFill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 dirty="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33" name="椭圆 16"/>
          <p:cNvSpPr>
            <a:spLocks noChangeArrowheads="1"/>
          </p:cNvSpPr>
          <p:nvPr/>
        </p:nvSpPr>
        <p:spPr bwMode="auto">
          <a:xfrm>
            <a:off x="5667278" y="593409"/>
            <a:ext cx="341755" cy="341756"/>
          </a:xfrm>
          <a:prstGeom prst="ellipse">
            <a:avLst/>
          </a:prstGeom>
          <a:solidFill>
            <a:schemeClr val="accent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 dirty="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36" name="椭圆 16"/>
          <p:cNvSpPr>
            <a:spLocks noChangeArrowheads="1"/>
          </p:cNvSpPr>
          <p:nvPr/>
        </p:nvSpPr>
        <p:spPr bwMode="auto">
          <a:xfrm>
            <a:off x="4155110" y="593409"/>
            <a:ext cx="341755" cy="341756"/>
          </a:xfrm>
          <a:prstGeom prst="ellipse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39" name="椭圆 16"/>
          <p:cNvSpPr>
            <a:spLocks noChangeArrowheads="1"/>
          </p:cNvSpPr>
          <p:nvPr/>
        </p:nvSpPr>
        <p:spPr bwMode="auto">
          <a:xfrm>
            <a:off x="4659166" y="593409"/>
            <a:ext cx="341755" cy="341756"/>
          </a:xfrm>
          <a:prstGeom prst="ellipse">
            <a:avLst/>
          </a:prstGeom>
          <a:solidFill>
            <a:srgbClr val="3992DB"/>
          </a:solidFill>
          <a:ln>
            <a:noFill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 dirty="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15" name="Text Placeholder 4"/>
          <p:cNvSpPr txBox="1"/>
          <p:nvPr/>
        </p:nvSpPr>
        <p:spPr>
          <a:xfrm>
            <a:off x="1016497" y="583509"/>
            <a:ext cx="2256285" cy="504056"/>
          </a:xfrm>
          <a:prstGeom prst="rect">
            <a:avLst/>
          </a:prstGeom>
        </p:spPr>
        <p:txBody>
          <a:bodyPr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Conclusion</a:t>
            </a:r>
            <a:endParaRPr lang="en-GB" sz="18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TextBox 4"/>
          <p:cNvSpPr txBox="1"/>
          <p:nvPr/>
        </p:nvSpPr>
        <p:spPr>
          <a:xfrm>
            <a:off x="863278" y="1565922"/>
            <a:ext cx="5928934" cy="2962351"/>
          </a:xfrm>
          <a:prstGeom prst="rect">
            <a:avLst/>
          </a:prstGeom>
          <a:noFill/>
        </p:spPr>
        <p:txBody>
          <a:bodyPr wrap="square" lIns="68584" tIns="34291" rIns="68584" bIns="34291" rtlCol="0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400" dirty="0"/>
              <a:t>Children improve their hands-on ability and understanding of colors through hand-painted colors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400" dirty="0"/>
              <a:t>Understanding the shape of the Earth, land and ocean outline and movement of the celestial bodies 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400" dirty="0"/>
              <a:t>Stimulate the exploration interest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endParaRPr lang="en-US" sz="2000" dirty="0"/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11" grpId="0" animBg="1"/>
      <p:bldP spid="12" grpId="0" animBg="1"/>
      <p:bldP spid="15" grpId="0" build="p"/>
      <p:bldP spid="1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4"/>
          <p:cNvSpPr txBox="1"/>
          <p:nvPr/>
        </p:nvSpPr>
        <p:spPr>
          <a:xfrm>
            <a:off x="683707" y="525274"/>
            <a:ext cx="2256285" cy="4967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1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en-GB" sz="18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3" name="直接连接符 42"/>
          <p:cNvCxnSpPr/>
          <p:nvPr/>
        </p:nvCxnSpPr>
        <p:spPr>
          <a:xfrm>
            <a:off x="769427" y="1131590"/>
            <a:ext cx="275330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组合 44"/>
          <p:cNvGrpSpPr/>
          <p:nvPr/>
        </p:nvGrpSpPr>
        <p:grpSpPr>
          <a:xfrm>
            <a:off x="310486" y="1397185"/>
            <a:ext cx="894259" cy="489631"/>
            <a:chOff x="2215144" y="927951"/>
            <a:chExt cx="1244730" cy="897673"/>
          </a:xfrm>
        </p:grpSpPr>
        <p:sp>
          <p:nvSpPr>
            <p:cNvPr id="46" name="平行四边形 45"/>
            <p:cNvSpPr/>
            <p:nvPr/>
          </p:nvSpPr>
          <p:spPr>
            <a:xfrm>
              <a:off x="2215144" y="982844"/>
              <a:ext cx="1120898" cy="842780"/>
            </a:xfrm>
            <a:prstGeom prst="parallelogram">
              <a:avLst>
                <a:gd name="adj" fmla="val 48207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>
                <a:latin typeface="Impact" panose="020B0806030902050204" pitchFamily="34" charset="0"/>
              </a:endParaRPr>
            </a:p>
          </p:txBody>
        </p:sp>
        <p:sp>
          <p:nvSpPr>
            <p:cNvPr id="47" name="文本框 9"/>
            <p:cNvSpPr txBox="1"/>
            <p:nvPr/>
          </p:nvSpPr>
          <p:spPr>
            <a:xfrm>
              <a:off x="2393075" y="927951"/>
              <a:ext cx="1066799" cy="8165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>
                  <a:solidFill>
                    <a:schemeClr val="bg1"/>
                  </a:solidFill>
                  <a:latin typeface="Impact" panose="020B0806030902050204" pitchFamily="34" charset="0"/>
                </a:rPr>
                <a:t>01</a:t>
              </a:r>
              <a:endParaRPr lang="zh-CN" altLang="en-US" sz="28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310486" y="2076799"/>
            <a:ext cx="894259" cy="504163"/>
            <a:chOff x="2215144" y="1952311"/>
            <a:chExt cx="1244730" cy="924318"/>
          </a:xfrm>
        </p:grpSpPr>
        <p:sp>
          <p:nvSpPr>
            <p:cNvPr id="49" name="平行四边形 48"/>
            <p:cNvSpPr/>
            <p:nvPr/>
          </p:nvSpPr>
          <p:spPr>
            <a:xfrm>
              <a:off x="2215144" y="2033848"/>
              <a:ext cx="1120898" cy="842781"/>
            </a:xfrm>
            <a:prstGeom prst="parallelogram">
              <a:avLst>
                <a:gd name="adj" fmla="val 48207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>
                <a:latin typeface="Impact" panose="020B0806030902050204" pitchFamily="34" charset="0"/>
              </a:endParaRPr>
            </a:p>
          </p:txBody>
        </p:sp>
        <p:sp>
          <p:nvSpPr>
            <p:cNvPr id="50" name="文本框 10"/>
            <p:cNvSpPr txBox="1"/>
            <p:nvPr/>
          </p:nvSpPr>
          <p:spPr>
            <a:xfrm>
              <a:off x="2393075" y="1952311"/>
              <a:ext cx="1066799" cy="8165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>
                  <a:solidFill>
                    <a:schemeClr val="bg1"/>
                  </a:solidFill>
                  <a:latin typeface="Impact" panose="020B0806030902050204" pitchFamily="34" charset="0"/>
                </a:rPr>
                <a:t>02</a:t>
              </a:r>
              <a:endParaRPr lang="zh-CN" altLang="en-US" sz="28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</p:grpSp>
      <p:grpSp>
        <p:nvGrpSpPr>
          <p:cNvPr id="60" name="组合 59"/>
          <p:cNvGrpSpPr/>
          <p:nvPr/>
        </p:nvGrpSpPr>
        <p:grpSpPr>
          <a:xfrm>
            <a:off x="989739" y="1410496"/>
            <a:ext cx="3582261" cy="459690"/>
            <a:chOff x="4315150" y="953426"/>
            <a:chExt cx="3857250" cy="540057"/>
          </a:xfrm>
        </p:grpSpPr>
        <p:sp>
          <p:nvSpPr>
            <p:cNvPr id="61" name="矩形 60"/>
            <p:cNvSpPr/>
            <p:nvPr/>
          </p:nvSpPr>
          <p:spPr>
            <a:xfrm>
              <a:off x="4841196" y="1036090"/>
              <a:ext cx="2827147" cy="406783"/>
            </a:xfrm>
            <a:prstGeom prst="rect">
              <a:avLst/>
            </a:prstGeom>
            <a:ln w="15875">
              <a:noFill/>
            </a:ln>
          </p:spPr>
          <p:txBody>
            <a:bodyPr wrap="square" lIns="68580" tIns="34290" rIns="68580" bIns="34290">
              <a:spAutoFit/>
            </a:bodyPr>
            <a:lstStyle/>
            <a:p>
              <a:r>
                <a:rPr lang="en-US" altLang="zh-CN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Introduction</a:t>
              </a:r>
              <a:endParaRPr lang="en-GB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2" name="平行四边形 61"/>
            <p:cNvSpPr/>
            <p:nvPr/>
          </p:nvSpPr>
          <p:spPr>
            <a:xfrm>
              <a:off x="4315150" y="953426"/>
              <a:ext cx="3857250" cy="540057"/>
            </a:xfrm>
            <a:prstGeom prst="parallelogram">
              <a:avLst>
                <a:gd name="adj" fmla="val 48207"/>
              </a:avLst>
            </a:prstGeom>
            <a:noFill/>
            <a:ln w="158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endParaRPr lang="zh-CN" altLang="en-US" sz="1600" b="1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989739" y="2104649"/>
            <a:ext cx="3582261" cy="459690"/>
            <a:chOff x="4315150" y="1647579"/>
            <a:chExt cx="3857250" cy="540057"/>
          </a:xfrm>
        </p:grpSpPr>
        <p:sp>
          <p:nvSpPr>
            <p:cNvPr id="64" name="矩形 63"/>
            <p:cNvSpPr/>
            <p:nvPr/>
          </p:nvSpPr>
          <p:spPr>
            <a:xfrm>
              <a:off x="4841196" y="1730243"/>
              <a:ext cx="2827147" cy="406783"/>
            </a:xfrm>
            <a:prstGeom prst="rect">
              <a:avLst/>
            </a:prstGeom>
            <a:ln w="15875">
              <a:noFill/>
            </a:ln>
          </p:spPr>
          <p:txBody>
            <a:bodyPr wrap="square" lIns="68580" tIns="34290" rIns="68580" bIns="34290">
              <a:spAutoFit/>
            </a:bodyPr>
            <a:lstStyle/>
            <a:p>
              <a:r>
                <a:rPr lang="en-US" altLang="zh-CN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Related Work</a:t>
              </a:r>
              <a:endParaRPr lang="en-GB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5" name="平行四边形 64"/>
            <p:cNvSpPr/>
            <p:nvPr/>
          </p:nvSpPr>
          <p:spPr>
            <a:xfrm>
              <a:off x="4315150" y="1647579"/>
              <a:ext cx="3857250" cy="540057"/>
            </a:xfrm>
            <a:prstGeom prst="parallelogram">
              <a:avLst>
                <a:gd name="adj" fmla="val 48207"/>
              </a:avLst>
            </a:prstGeom>
            <a:noFill/>
            <a:ln w="158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endParaRPr lang="zh-CN" altLang="en-US" sz="1600" b="1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66" name="组合 65"/>
          <p:cNvGrpSpPr/>
          <p:nvPr/>
        </p:nvGrpSpPr>
        <p:grpSpPr>
          <a:xfrm>
            <a:off x="310486" y="2798258"/>
            <a:ext cx="4258660" cy="693611"/>
            <a:chOff x="4315150" y="2341731"/>
            <a:chExt cx="3857250" cy="814874"/>
          </a:xfrm>
        </p:grpSpPr>
        <p:sp>
          <p:nvSpPr>
            <p:cNvPr id="67" name="矩形 66">
              <a:hlinkClick r:id="rId3" tooltip="MR Applications"/>
            </p:cNvPr>
            <p:cNvSpPr/>
            <p:nvPr/>
          </p:nvSpPr>
          <p:spPr>
            <a:xfrm>
              <a:off x="4523854" y="2424395"/>
              <a:ext cx="3628781" cy="732210"/>
            </a:xfrm>
            <a:prstGeom prst="rect">
              <a:avLst/>
            </a:prstGeom>
            <a:ln w="15875">
              <a:noFill/>
            </a:ln>
          </p:spPr>
          <p:txBody>
            <a:bodyPr wrap="square" lIns="68580" tIns="34290" rIns="68580" bIns="34290">
              <a:spAutoFit/>
            </a:bodyPr>
            <a:lstStyle/>
            <a:p>
              <a:r>
                <a:rPr lang="en-US" altLang="zh-CN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Development of MR applications</a:t>
              </a:r>
              <a:endParaRPr lang="en-GB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8" name="平行四边形 67"/>
            <p:cNvSpPr/>
            <p:nvPr/>
          </p:nvSpPr>
          <p:spPr>
            <a:xfrm>
              <a:off x="4315150" y="2341731"/>
              <a:ext cx="3857250" cy="540057"/>
            </a:xfrm>
            <a:prstGeom prst="parallelogram">
              <a:avLst>
                <a:gd name="adj" fmla="val 48207"/>
              </a:avLst>
            </a:prstGeom>
            <a:noFill/>
            <a:ln w="158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endParaRPr lang="zh-CN" altLang="en-US" sz="1600" b="1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80" name="组合 79"/>
          <p:cNvGrpSpPr/>
          <p:nvPr/>
        </p:nvGrpSpPr>
        <p:grpSpPr>
          <a:xfrm>
            <a:off x="310485" y="3457903"/>
            <a:ext cx="884486" cy="523220"/>
            <a:chOff x="2215144" y="5107938"/>
            <a:chExt cx="1231128" cy="959259"/>
          </a:xfrm>
        </p:grpSpPr>
        <p:sp>
          <p:nvSpPr>
            <p:cNvPr id="81" name="平行四边形 80"/>
            <p:cNvSpPr/>
            <p:nvPr/>
          </p:nvSpPr>
          <p:spPr>
            <a:xfrm>
              <a:off x="2215144" y="5186859"/>
              <a:ext cx="1120898" cy="842781"/>
            </a:xfrm>
            <a:prstGeom prst="parallelogram">
              <a:avLst>
                <a:gd name="adj" fmla="val 48207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>
                <a:latin typeface="Impact" panose="020B0806030902050204" pitchFamily="34" charset="0"/>
              </a:endParaRPr>
            </a:p>
          </p:txBody>
        </p:sp>
        <p:sp>
          <p:nvSpPr>
            <p:cNvPr id="82" name="文本框 13"/>
            <p:cNvSpPr txBox="1"/>
            <p:nvPr/>
          </p:nvSpPr>
          <p:spPr>
            <a:xfrm>
              <a:off x="2379473" y="5107938"/>
              <a:ext cx="1066799" cy="9592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>
                  <a:solidFill>
                    <a:schemeClr val="bg1"/>
                  </a:solidFill>
                  <a:latin typeface="Impact" panose="020B0806030902050204" pitchFamily="34" charset="0"/>
                </a:rPr>
                <a:t>06</a:t>
              </a:r>
              <a:endParaRPr lang="zh-CN" altLang="en-US" sz="28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</p:grpSp>
      <p:grpSp>
        <p:nvGrpSpPr>
          <p:cNvPr id="83" name="组合 82"/>
          <p:cNvGrpSpPr/>
          <p:nvPr/>
        </p:nvGrpSpPr>
        <p:grpSpPr>
          <a:xfrm>
            <a:off x="989739" y="3484334"/>
            <a:ext cx="3582261" cy="459690"/>
            <a:chOff x="4315150" y="3730038"/>
            <a:chExt cx="3857250" cy="540057"/>
          </a:xfrm>
        </p:grpSpPr>
        <p:sp>
          <p:nvSpPr>
            <p:cNvPr id="84" name="矩形 83"/>
            <p:cNvSpPr/>
            <p:nvPr/>
          </p:nvSpPr>
          <p:spPr>
            <a:xfrm>
              <a:off x="4841197" y="3812702"/>
              <a:ext cx="2827146" cy="406783"/>
            </a:xfrm>
            <a:prstGeom prst="rect">
              <a:avLst/>
            </a:prstGeom>
            <a:ln w="15875">
              <a:noFill/>
            </a:ln>
          </p:spPr>
          <p:txBody>
            <a:bodyPr wrap="square" lIns="68580" tIns="34290" rIns="68580" bIns="34290">
              <a:spAutoFit/>
            </a:bodyPr>
            <a:lstStyle/>
            <a:p>
              <a:r>
                <a:rPr lang="en-US" altLang="zh-CN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Evaluation</a:t>
              </a:r>
              <a:endParaRPr lang="en-GB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5" name="平行四边形 84"/>
            <p:cNvSpPr/>
            <p:nvPr/>
          </p:nvSpPr>
          <p:spPr>
            <a:xfrm>
              <a:off x="4315150" y="3730038"/>
              <a:ext cx="3857250" cy="540057"/>
            </a:xfrm>
            <a:prstGeom prst="parallelogram">
              <a:avLst>
                <a:gd name="adj" fmla="val 48207"/>
              </a:avLst>
            </a:prstGeom>
            <a:noFill/>
            <a:ln w="158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endParaRPr lang="zh-CN" altLang="en-US" sz="1600" b="1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86" name="组合 85"/>
          <p:cNvGrpSpPr/>
          <p:nvPr/>
        </p:nvGrpSpPr>
        <p:grpSpPr>
          <a:xfrm>
            <a:off x="310485" y="4142938"/>
            <a:ext cx="884486" cy="523220"/>
            <a:chOff x="2215144" y="5107938"/>
            <a:chExt cx="1231128" cy="959259"/>
          </a:xfrm>
        </p:grpSpPr>
        <p:sp>
          <p:nvSpPr>
            <p:cNvPr id="87" name="平行四边形 86"/>
            <p:cNvSpPr/>
            <p:nvPr/>
          </p:nvSpPr>
          <p:spPr>
            <a:xfrm>
              <a:off x="2215144" y="5186859"/>
              <a:ext cx="1120898" cy="842781"/>
            </a:xfrm>
            <a:prstGeom prst="parallelogram">
              <a:avLst>
                <a:gd name="adj" fmla="val 48207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>
                <a:latin typeface="Impact" panose="020B0806030902050204" pitchFamily="34" charset="0"/>
              </a:endParaRPr>
            </a:p>
          </p:txBody>
        </p:sp>
        <p:sp>
          <p:nvSpPr>
            <p:cNvPr id="88" name="文本框 13"/>
            <p:cNvSpPr txBox="1"/>
            <p:nvPr/>
          </p:nvSpPr>
          <p:spPr>
            <a:xfrm>
              <a:off x="2379473" y="5107938"/>
              <a:ext cx="1066799" cy="9592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>
                  <a:solidFill>
                    <a:schemeClr val="bg1"/>
                  </a:solidFill>
                  <a:latin typeface="Impact" panose="020B0806030902050204" pitchFamily="34" charset="0"/>
                </a:rPr>
                <a:t>07</a:t>
              </a:r>
              <a:endParaRPr lang="zh-CN" altLang="en-US" sz="28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</p:grpSp>
      <p:grpSp>
        <p:nvGrpSpPr>
          <p:cNvPr id="89" name="组合 88"/>
          <p:cNvGrpSpPr/>
          <p:nvPr/>
        </p:nvGrpSpPr>
        <p:grpSpPr>
          <a:xfrm>
            <a:off x="989739" y="4169369"/>
            <a:ext cx="3582261" cy="459690"/>
            <a:chOff x="4315150" y="3730038"/>
            <a:chExt cx="3857250" cy="540057"/>
          </a:xfrm>
        </p:grpSpPr>
        <p:sp>
          <p:nvSpPr>
            <p:cNvPr id="90" name="矩形 89"/>
            <p:cNvSpPr/>
            <p:nvPr/>
          </p:nvSpPr>
          <p:spPr>
            <a:xfrm>
              <a:off x="4841197" y="3812702"/>
              <a:ext cx="2827146" cy="406783"/>
            </a:xfrm>
            <a:prstGeom prst="rect">
              <a:avLst/>
            </a:prstGeom>
            <a:ln w="15875">
              <a:noFill/>
            </a:ln>
          </p:spPr>
          <p:txBody>
            <a:bodyPr wrap="square" lIns="68580" tIns="34290" rIns="68580" bIns="34290">
              <a:spAutoFit/>
            </a:bodyPr>
            <a:lstStyle/>
            <a:p>
              <a:r>
                <a:rPr lang="en-US" altLang="zh-CN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Conclusion</a:t>
              </a:r>
              <a:endParaRPr lang="en-GB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1" name="平行四边形 90"/>
            <p:cNvSpPr/>
            <p:nvPr/>
          </p:nvSpPr>
          <p:spPr>
            <a:xfrm>
              <a:off x="4315150" y="3730038"/>
              <a:ext cx="3857250" cy="540057"/>
            </a:xfrm>
            <a:prstGeom prst="parallelogram">
              <a:avLst>
                <a:gd name="adj" fmla="val 48207"/>
              </a:avLst>
            </a:prstGeom>
            <a:noFill/>
            <a:ln w="158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endParaRPr lang="zh-CN" altLang="en-US" sz="1600" b="1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93" name="组合 92"/>
          <p:cNvGrpSpPr/>
          <p:nvPr/>
        </p:nvGrpSpPr>
        <p:grpSpPr>
          <a:xfrm>
            <a:off x="4932040" y="2075582"/>
            <a:ext cx="894259" cy="496081"/>
            <a:chOff x="2215144" y="3018134"/>
            <a:chExt cx="1244730" cy="909499"/>
          </a:xfrm>
        </p:grpSpPr>
        <p:sp>
          <p:nvSpPr>
            <p:cNvPr id="94" name="平行四边形 93"/>
            <p:cNvSpPr/>
            <p:nvPr/>
          </p:nvSpPr>
          <p:spPr>
            <a:xfrm>
              <a:off x="2215144" y="3084852"/>
              <a:ext cx="1120898" cy="842781"/>
            </a:xfrm>
            <a:prstGeom prst="parallelogram">
              <a:avLst>
                <a:gd name="adj" fmla="val 48207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>
                <a:latin typeface="Impact" panose="020B0806030902050204" pitchFamily="34" charset="0"/>
              </a:endParaRPr>
            </a:p>
          </p:txBody>
        </p:sp>
        <p:sp>
          <p:nvSpPr>
            <p:cNvPr id="95" name="文本框 11"/>
            <p:cNvSpPr txBox="1"/>
            <p:nvPr/>
          </p:nvSpPr>
          <p:spPr>
            <a:xfrm>
              <a:off x="2393075" y="3018134"/>
              <a:ext cx="1066799" cy="8165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>
                  <a:solidFill>
                    <a:schemeClr val="bg1"/>
                  </a:solidFill>
                  <a:latin typeface="Impact" panose="020B0806030902050204" pitchFamily="34" charset="0"/>
                </a:rPr>
                <a:t>03</a:t>
              </a:r>
              <a:endParaRPr lang="zh-CN" altLang="en-US" sz="28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</p:grpSp>
      <p:grpSp>
        <p:nvGrpSpPr>
          <p:cNvPr id="96" name="组合 95"/>
          <p:cNvGrpSpPr/>
          <p:nvPr/>
        </p:nvGrpSpPr>
        <p:grpSpPr>
          <a:xfrm>
            <a:off x="5611293" y="2095736"/>
            <a:ext cx="3222221" cy="459690"/>
            <a:chOff x="4315150" y="2341731"/>
            <a:chExt cx="3857250" cy="540057"/>
          </a:xfrm>
        </p:grpSpPr>
        <p:sp>
          <p:nvSpPr>
            <p:cNvPr id="97" name="矩形 96">
              <a:hlinkClick r:id="rId3" tooltip="MR Applications"/>
            </p:cNvPr>
            <p:cNvSpPr/>
            <p:nvPr/>
          </p:nvSpPr>
          <p:spPr>
            <a:xfrm>
              <a:off x="4841197" y="2424395"/>
              <a:ext cx="2827146" cy="406783"/>
            </a:xfrm>
            <a:prstGeom prst="rect">
              <a:avLst/>
            </a:prstGeom>
            <a:ln w="15875">
              <a:noFill/>
            </a:ln>
          </p:spPr>
          <p:txBody>
            <a:bodyPr wrap="square" lIns="68580" tIns="34290" rIns="68580" bIns="34290">
              <a:spAutoFit/>
            </a:bodyPr>
            <a:lstStyle/>
            <a:p>
              <a:r>
                <a:rPr lang="en-US" altLang="zh-CN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VR</a:t>
              </a:r>
              <a:r>
                <a: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Art Exhibition</a:t>
              </a:r>
              <a:endParaRPr lang="en-GB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8" name="平行四边形 97"/>
            <p:cNvSpPr/>
            <p:nvPr/>
          </p:nvSpPr>
          <p:spPr>
            <a:xfrm>
              <a:off x="4315150" y="2341731"/>
              <a:ext cx="3857250" cy="540057"/>
            </a:xfrm>
            <a:prstGeom prst="parallelogram">
              <a:avLst>
                <a:gd name="adj" fmla="val 48207"/>
              </a:avLst>
            </a:prstGeom>
            <a:noFill/>
            <a:ln w="158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endParaRPr lang="zh-CN" altLang="en-US" sz="1600" b="1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99" name="组合 98"/>
          <p:cNvGrpSpPr/>
          <p:nvPr/>
        </p:nvGrpSpPr>
        <p:grpSpPr>
          <a:xfrm>
            <a:off x="4932040" y="2767099"/>
            <a:ext cx="894259" cy="523220"/>
            <a:chOff x="2215144" y="3018134"/>
            <a:chExt cx="1244730" cy="959255"/>
          </a:xfrm>
        </p:grpSpPr>
        <p:sp>
          <p:nvSpPr>
            <p:cNvPr id="100" name="平行四边形 99"/>
            <p:cNvSpPr/>
            <p:nvPr/>
          </p:nvSpPr>
          <p:spPr>
            <a:xfrm>
              <a:off x="2215144" y="3084852"/>
              <a:ext cx="1120898" cy="842781"/>
            </a:xfrm>
            <a:prstGeom prst="parallelogram">
              <a:avLst>
                <a:gd name="adj" fmla="val 48207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>
                <a:latin typeface="Impact" panose="020B0806030902050204" pitchFamily="34" charset="0"/>
              </a:endParaRPr>
            </a:p>
          </p:txBody>
        </p:sp>
        <p:sp>
          <p:nvSpPr>
            <p:cNvPr id="101" name="文本框 11"/>
            <p:cNvSpPr txBox="1"/>
            <p:nvPr/>
          </p:nvSpPr>
          <p:spPr>
            <a:xfrm>
              <a:off x="2393075" y="3018134"/>
              <a:ext cx="1066799" cy="9592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>
                  <a:solidFill>
                    <a:schemeClr val="bg1"/>
                  </a:solidFill>
                  <a:latin typeface="Impact" panose="020B0806030902050204" pitchFamily="34" charset="0"/>
                </a:rPr>
                <a:t>04</a:t>
              </a:r>
              <a:endParaRPr lang="zh-CN" altLang="en-US" sz="28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</p:grpSp>
      <p:grpSp>
        <p:nvGrpSpPr>
          <p:cNvPr id="102" name="组合 101"/>
          <p:cNvGrpSpPr/>
          <p:nvPr/>
        </p:nvGrpSpPr>
        <p:grpSpPr>
          <a:xfrm>
            <a:off x="5611293" y="2787253"/>
            <a:ext cx="3222221" cy="459690"/>
            <a:chOff x="4315150" y="2341731"/>
            <a:chExt cx="3857250" cy="540057"/>
          </a:xfrm>
        </p:grpSpPr>
        <p:sp>
          <p:nvSpPr>
            <p:cNvPr id="103" name="矩形 102">
              <a:hlinkClick r:id="rId3" tooltip="MR Applications"/>
            </p:cNvPr>
            <p:cNvSpPr/>
            <p:nvPr/>
          </p:nvSpPr>
          <p:spPr>
            <a:xfrm>
              <a:off x="4841198" y="2424395"/>
              <a:ext cx="2827146" cy="406783"/>
            </a:xfrm>
            <a:prstGeom prst="rect">
              <a:avLst/>
            </a:prstGeom>
            <a:ln w="15875">
              <a:noFill/>
            </a:ln>
          </p:spPr>
          <p:txBody>
            <a:bodyPr wrap="square" lIns="68580" tIns="34290" rIns="68580" bIns="34290">
              <a:spAutoFit/>
            </a:bodyPr>
            <a:lstStyle/>
            <a:p>
              <a:r>
                <a:rPr lang="en-US" altLang="zh-CN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AR</a:t>
              </a:r>
              <a:r>
                <a: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Coloring Game</a:t>
              </a:r>
              <a:endParaRPr lang="en-GB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4" name="平行四边形 103"/>
            <p:cNvSpPr/>
            <p:nvPr/>
          </p:nvSpPr>
          <p:spPr>
            <a:xfrm>
              <a:off x="4315150" y="2341731"/>
              <a:ext cx="3857250" cy="540057"/>
            </a:xfrm>
            <a:prstGeom prst="parallelogram">
              <a:avLst>
                <a:gd name="adj" fmla="val 48207"/>
              </a:avLst>
            </a:prstGeom>
            <a:noFill/>
            <a:ln w="158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endParaRPr lang="zh-CN" altLang="en-US" sz="1600" b="1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105" name="组合 104"/>
          <p:cNvGrpSpPr/>
          <p:nvPr/>
        </p:nvGrpSpPr>
        <p:grpSpPr>
          <a:xfrm>
            <a:off x="4932040" y="3458616"/>
            <a:ext cx="894259" cy="523220"/>
            <a:chOff x="2215144" y="3018134"/>
            <a:chExt cx="1244730" cy="959255"/>
          </a:xfrm>
        </p:grpSpPr>
        <p:sp>
          <p:nvSpPr>
            <p:cNvPr id="106" name="平行四边形 105"/>
            <p:cNvSpPr/>
            <p:nvPr/>
          </p:nvSpPr>
          <p:spPr>
            <a:xfrm>
              <a:off x="2215144" y="3084852"/>
              <a:ext cx="1120898" cy="842781"/>
            </a:xfrm>
            <a:prstGeom prst="parallelogram">
              <a:avLst>
                <a:gd name="adj" fmla="val 48207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>
                <a:latin typeface="Impact" panose="020B0806030902050204" pitchFamily="34" charset="0"/>
              </a:endParaRPr>
            </a:p>
          </p:txBody>
        </p:sp>
        <p:sp>
          <p:nvSpPr>
            <p:cNvPr id="107" name="文本框 11"/>
            <p:cNvSpPr txBox="1"/>
            <p:nvPr/>
          </p:nvSpPr>
          <p:spPr>
            <a:xfrm>
              <a:off x="2393075" y="3018134"/>
              <a:ext cx="1066799" cy="9592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>
                  <a:solidFill>
                    <a:schemeClr val="bg1"/>
                  </a:solidFill>
                  <a:latin typeface="Impact" panose="020B0806030902050204" pitchFamily="34" charset="0"/>
                </a:rPr>
                <a:t>05</a:t>
              </a:r>
              <a:endParaRPr lang="zh-CN" altLang="en-US" sz="28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</p:grpSp>
      <p:grpSp>
        <p:nvGrpSpPr>
          <p:cNvPr id="108" name="组合 107"/>
          <p:cNvGrpSpPr/>
          <p:nvPr/>
        </p:nvGrpSpPr>
        <p:grpSpPr>
          <a:xfrm>
            <a:off x="5611293" y="3478769"/>
            <a:ext cx="3222221" cy="459690"/>
            <a:chOff x="4315150" y="2341731"/>
            <a:chExt cx="3857250" cy="540057"/>
          </a:xfrm>
        </p:grpSpPr>
        <p:sp>
          <p:nvSpPr>
            <p:cNvPr id="109" name="矩形 108">
              <a:hlinkClick r:id="rId3" tooltip="MR Applications"/>
            </p:cNvPr>
            <p:cNvSpPr/>
            <p:nvPr/>
          </p:nvSpPr>
          <p:spPr>
            <a:xfrm>
              <a:off x="4841198" y="2424395"/>
              <a:ext cx="2827146" cy="406783"/>
            </a:xfrm>
            <a:prstGeom prst="rect">
              <a:avLst/>
            </a:prstGeom>
            <a:ln w="15875">
              <a:noFill/>
            </a:ln>
          </p:spPr>
          <p:txBody>
            <a:bodyPr wrap="square" lIns="68580" tIns="34290" rIns="68580" bIns="34290">
              <a:spAutoFit/>
            </a:bodyPr>
            <a:lstStyle/>
            <a:p>
              <a:r>
                <a:rPr lang="en-US" altLang="zh-CN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MR</a:t>
              </a:r>
              <a:r>
                <a: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Chemistry Lab</a:t>
              </a:r>
              <a:endParaRPr lang="en-GB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0" name="平行四边形 109"/>
            <p:cNvSpPr/>
            <p:nvPr/>
          </p:nvSpPr>
          <p:spPr>
            <a:xfrm>
              <a:off x="4315150" y="2341731"/>
              <a:ext cx="3857250" cy="540057"/>
            </a:xfrm>
            <a:prstGeom prst="parallelogram">
              <a:avLst>
                <a:gd name="adj" fmla="val 48207"/>
              </a:avLst>
            </a:prstGeom>
            <a:noFill/>
            <a:ln w="158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endParaRPr lang="zh-CN" altLang="en-US" sz="1600" b="1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6" name="左大括号 5"/>
          <p:cNvSpPr/>
          <p:nvPr/>
        </p:nvSpPr>
        <p:spPr>
          <a:xfrm>
            <a:off x="4638800" y="2211710"/>
            <a:ext cx="221232" cy="1584176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14:flip dir="r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0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/>
      <p:bldP spid="6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1707654"/>
            <a:ext cx="2448272" cy="20162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748685" y="1930934"/>
            <a:ext cx="95090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6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endParaRPr lang="zh-CN" altLang="en-US" sz="96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448271" y="2392599"/>
            <a:ext cx="42833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MR Chemistry Lab</a:t>
            </a:r>
            <a:endParaRPr lang="zh-CN" altLang="en-US" sz="3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6731657" y="1707653"/>
            <a:ext cx="2448272" cy="20162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22"/>
          <p:cNvSpPr>
            <a:spLocks noChangeArrowheads="1"/>
          </p:cNvSpPr>
          <p:nvPr/>
        </p:nvSpPr>
        <p:spPr bwMode="auto">
          <a:xfrm>
            <a:off x="5697368" y="1851670"/>
            <a:ext cx="432048" cy="43283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34" name="椭圆 65"/>
          <p:cNvSpPr>
            <a:spLocks noChangeArrowheads="1"/>
          </p:cNvSpPr>
          <p:nvPr/>
        </p:nvSpPr>
        <p:spPr bwMode="auto">
          <a:xfrm>
            <a:off x="4401224" y="1852063"/>
            <a:ext cx="432048" cy="432048"/>
          </a:xfrm>
          <a:prstGeom prst="ellipse">
            <a:avLst/>
          </a:prstGeom>
          <a:solidFill>
            <a:srgbClr val="F79600"/>
          </a:solidFill>
          <a:ln>
            <a:noFill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37" name="椭圆 36"/>
          <p:cNvSpPr>
            <a:spLocks noChangeArrowheads="1"/>
          </p:cNvSpPr>
          <p:nvPr/>
        </p:nvSpPr>
        <p:spPr bwMode="auto">
          <a:xfrm>
            <a:off x="5049296" y="1851670"/>
            <a:ext cx="432833" cy="432834"/>
          </a:xfrm>
          <a:prstGeom prst="ellipse">
            <a:avLst/>
          </a:prstGeom>
          <a:solidFill>
            <a:schemeClr val="accent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40" name="椭圆 16"/>
          <p:cNvSpPr>
            <a:spLocks noChangeArrowheads="1"/>
          </p:cNvSpPr>
          <p:nvPr/>
        </p:nvSpPr>
        <p:spPr bwMode="auto">
          <a:xfrm>
            <a:off x="3105080" y="1851670"/>
            <a:ext cx="432833" cy="432834"/>
          </a:xfrm>
          <a:prstGeom prst="ellipse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51" name="椭圆 16"/>
          <p:cNvSpPr>
            <a:spLocks noChangeArrowheads="1"/>
          </p:cNvSpPr>
          <p:nvPr/>
        </p:nvSpPr>
        <p:spPr bwMode="auto">
          <a:xfrm>
            <a:off x="3753152" y="1851670"/>
            <a:ext cx="432833" cy="432834"/>
          </a:xfrm>
          <a:prstGeom prst="ellipse">
            <a:avLst/>
          </a:prstGeom>
          <a:solidFill>
            <a:srgbClr val="3992DB"/>
          </a:solidFill>
          <a:ln>
            <a:noFill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3"/>
          <a:srcRect l="6434"/>
          <a:stretch>
            <a:fillRect/>
          </a:stretch>
        </p:blipFill>
        <p:spPr>
          <a:xfrm>
            <a:off x="6779283" y="2174495"/>
            <a:ext cx="2280624" cy="13104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/>
      <p:bldP spid="5" grpId="0"/>
      <p:bldP spid="2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4"/>
          <p:cNvSpPr txBox="1"/>
          <p:nvPr/>
        </p:nvSpPr>
        <p:spPr>
          <a:xfrm>
            <a:off x="864097" y="431109"/>
            <a:ext cx="2256285" cy="504056"/>
          </a:xfrm>
          <a:prstGeom prst="rect">
            <a:avLst/>
          </a:prstGeom>
        </p:spPr>
        <p:txBody>
          <a:bodyPr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sz="18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Parallelogram 21"/>
          <p:cNvSpPr/>
          <p:nvPr/>
        </p:nvSpPr>
        <p:spPr>
          <a:xfrm>
            <a:off x="7136070" y="-2866"/>
            <a:ext cx="1658880" cy="3606733"/>
          </a:xfrm>
          <a:prstGeom prst="parallelogram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Parallelogram 22"/>
          <p:cNvSpPr/>
          <p:nvPr/>
        </p:nvSpPr>
        <p:spPr>
          <a:xfrm>
            <a:off x="7596336" y="1536767"/>
            <a:ext cx="1658880" cy="3606733"/>
          </a:xfrm>
          <a:prstGeom prst="parallelogram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直接连接符 12"/>
          <p:cNvCxnSpPr/>
          <p:nvPr/>
        </p:nvCxnSpPr>
        <p:spPr>
          <a:xfrm>
            <a:off x="975745" y="1059582"/>
            <a:ext cx="547260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椭圆 22"/>
          <p:cNvSpPr>
            <a:spLocks noChangeArrowheads="1"/>
          </p:cNvSpPr>
          <p:nvPr/>
        </p:nvSpPr>
        <p:spPr bwMode="auto">
          <a:xfrm>
            <a:off x="6149062" y="593409"/>
            <a:ext cx="341135" cy="34175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30" name="椭圆 65"/>
          <p:cNvSpPr>
            <a:spLocks noChangeArrowheads="1"/>
          </p:cNvSpPr>
          <p:nvPr/>
        </p:nvSpPr>
        <p:spPr bwMode="auto">
          <a:xfrm>
            <a:off x="5163842" y="593636"/>
            <a:ext cx="341135" cy="341135"/>
          </a:xfrm>
          <a:prstGeom prst="ellipse">
            <a:avLst/>
          </a:prstGeom>
          <a:solidFill>
            <a:srgbClr val="F79600"/>
          </a:solidFill>
          <a:ln>
            <a:noFill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 dirty="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33" name="椭圆 16"/>
          <p:cNvSpPr>
            <a:spLocks noChangeArrowheads="1"/>
          </p:cNvSpPr>
          <p:nvPr/>
        </p:nvSpPr>
        <p:spPr bwMode="auto">
          <a:xfrm>
            <a:off x="5667278" y="593409"/>
            <a:ext cx="341755" cy="341756"/>
          </a:xfrm>
          <a:prstGeom prst="ellipse">
            <a:avLst/>
          </a:prstGeom>
          <a:solidFill>
            <a:schemeClr val="accent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 dirty="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36" name="椭圆 16"/>
          <p:cNvSpPr>
            <a:spLocks noChangeArrowheads="1"/>
          </p:cNvSpPr>
          <p:nvPr/>
        </p:nvSpPr>
        <p:spPr bwMode="auto">
          <a:xfrm>
            <a:off x="4155110" y="593409"/>
            <a:ext cx="341755" cy="341756"/>
          </a:xfrm>
          <a:prstGeom prst="ellipse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39" name="椭圆 16"/>
          <p:cNvSpPr>
            <a:spLocks noChangeArrowheads="1"/>
          </p:cNvSpPr>
          <p:nvPr/>
        </p:nvSpPr>
        <p:spPr bwMode="auto">
          <a:xfrm>
            <a:off x="4659166" y="593409"/>
            <a:ext cx="341755" cy="341756"/>
          </a:xfrm>
          <a:prstGeom prst="ellipse">
            <a:avLst/>
          </a:prstGeom>
          <a:solidFill>
            <a:srgbClr val="3992DB"/>
          </a:solidFill>
          <a:ln>
            <a:noFill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 dirty="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15" name="Text Placeholder 4"/>
          <p:cNvSpPr txBox="1"/>
          <p:nvPr/>
        </p:nvSpPr>
        <p:spPr>
          <a:xfrm>
            <a:off x="1016497" y="583509"/>
            <a:ext cx="2256285" cy="504056"/>
          </a:xfrm>
          <a:prstGeom prst="rect">
            <a:avLst/>
          </a:prstGeom>
        </p:spPr>
        <p:txBody>
          <a:bodyPr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Game Design</a:t>
            </a:r>
            <a:endParaRPr lang="en-GB" sz="18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TextBox 4"/>
          <p:cNvSpPr txBox="1"/>
          <p:nvPr/>
        </p:nvSpPr>
        <p:spPr>
          <a:xfrm>
            <a:off x="863278" y="1565922"/>
            <a:ext cx="6156994" cy="2285243"/>
          </a:xfrm>
          <a:prstGeom prst="rect">
            <a:avLst/>
          </a:prstGeom>
          <a:noFill/>
        </p:spPr>
        <p:txBody>
          <a:bodyPr wrap="square" lIns="68584" tIns="34291" rIns="68584" bIns="34291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/>
              <a:t>Leap Motion 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400" dirty="0"/>
              <a:t>Gesture </a:t>
            </a:r>
            <a:r>
              <a:rPr lang="en-US" altLang="zh-CN" sz="2400" dirty="0"/>
              <a:t>recognition</a:t>
            </a:r>
            <a:r>
              <a:rPr lang="en-US" sz="2400" dirty="0"/>
              <a:t> Use the </a:t>
            </a:r>
            <a:r>
              <a:rPr lang="en-US" sz="2400" dirty="0" err="1"/>
              <a:t>LeapMotion</a:t>
            </a:r>
            <a:r>
              <a:rPr lang="en-US" sz="2400" dirty="0"/>
              <a:t> as the interaction way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/>
              <a:t>Oculus HMD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400" dirty="0"/>
              <a:t>Use Touch Controllers to interact with the chemistry Lab</a:t>
            </a: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11" grpId="0" animBg="1"/>
      <p:bldP spid="12" grpId="0" animBg="1"/>
      <p:bldP spid="15" grpId="0" build="p"/>
      <p:bldP spid="1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1"/>
          <p:cNvSpPr txBox="1"/>
          <p:nvPr/>
        </p:nvSpPr>
        <p:spPr>
          <a:xfrm>
            <a:off x="857880" y="200199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Leap Motion </a:t>
            </a:r>
            <a:endParaRPr lang="zh-CN" altLang="en-US" sz="1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26" name="图片 1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324" y="747099"/>
            <a:ext cx="2304256" cy="1764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" name="图片 1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638357"/>
            <a:ext cx="3168352" cy="1915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en-US"/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0" y="19526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  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2" name="图片 11"/>
          <p:cNvPicPr/>
          <p:nvPr/>
        </p:nvPicPr>
        <p:blipFill>
          <a:blip r:embed="rId5"/>
          <a:stretch>
            <a:fillRect/>
          </a:stretch>
        </p:blipFill>
        <p:spPr>
          <a:xfrm>
            <a:off x="4283968" y="1734926"/>
            <a:ext cx="4759325" cy="200215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857880" y="4597208"/>
            <a:ext cx="27302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alibri" panose="020F0502020204030204" pitchFamily="34" charset="0"/>
                <a:ea typeface="Malgun Gothic" panose="020B0503020000020004" pitchFamily="50" charset="-127"/>
                <a:cs typeface="Times New Roman" panose="02020603050405020304" pitchFamily="18" charset="0"/>
              </a:rPr>
              <a:t>Definition of hand gestures</a:t>
            </a:r>
            <a:endParaRPr lang="en-US" dirty="0"/>
          </a:p>
        </p:txBody>
      </p:sp>
      <p:sp>
        <p:nvSpPr>
          <p:cNvPr id="6" name="矩形 5"/>
          <p:cNvSpPr/>
          <p:nvPr/>
        </p:nvSpPr>
        <p:spPr>
          <a:xfrm>
            <a:off x="5044789" y="3952382"/>
            <a:ext cx="33078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Ignite</a:t>
            </a:r>
            <a:r>
              <a:rPr lang="ko-KR" altLang="en-US" dirty="0"/>
              <a:t> </a:t>
            </a:r>
            <a:r>
              <a:rPr lang="en-US" dirty="0">
                <a:latin typeface="Calibri" panose="020F0502020204030204" pitchFamily="34" charset="0"/>
                <a:ea typeface="Malgun Gothic" panose="020B0503020000020004" pitchFamily="50" charset="-127"/>
                <a:cs typeface="Times New Roman" panose="02020603050405020304" pitchFamily="18" charset="0"/>
              </a:rPr>
              <a:t>the Alcohol fire by pointing</a:t>
            </a:r>
            <a:endParaRPr lang="en-US" dirty="0"/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1"/>
          <p:cNvSpPr txBox="1"/>
          <p:nvPr/>
        </p:nvSpPr>
        <p:spPr>
          <a:xfrm>
            <a:off x="857880" y="200199"/>
            <a:ext cx="3642112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US" sz="1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LeapMotion</a:t>
            </a:r>
            <a:r>
              <a: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Implementation </a:t>
            </a:r>
            <a:endParaRPr lang="zh-CN" altLang="en-US" sz="1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27" name="图片 22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769370"/>
            <a:ext cx="3384823" cy="1960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图片 1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647235"/>
            <a:ext cx="3758748" cy="1879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" name="图片 8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2834520"/>
            <a:ext cx="3758748" cy="2006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en-US"/>
          </a:p>
        </p:txBody>
      </p:sp>
      <p:sp>
        <p:nvSpPr>
          <p:cNvPr id="3" name="矩形 2"/>
          <p:cNvSpPr/>
          <p:nvPr/>
        </p:nvSpPr>
        <p:spPr>
          <a:xfrm>
            <a:off x="1347250" y="3768397"/>
            <a:ext cx="18565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alibri" panose="020F0502020204030204" pitchFamily="34" charset="0"/>
                <a:ea typeface="Malgun Gothic" panose="020B0503020000020004" pitchFamily="50" charset="-127"/>
                <a:cs typeface="Times New Roman" panose="02020603050405020304" pitchFamily="18" charset="0"/>
              </a:rPr>
              <a:t>Main menu scene</a:t>
            </a:r>
            <a:endParaRPr lang="en-US" dirty="0"/>
          </a:p>
        </p:txBody>
      </p:sp>
      <p:cxnSp>
        <p:nvCxnSpPr>
          <p:cNvPr id="5" name="直接箭头连接符 4"/>
          <p:cNvCxnSpPr/>
          <p:nvPr/>
        </p:nvCxnSpPr>
        <p:spPr>
          <a:xfrm flipV="1">
            <a:off x="3347864" y="1923678"/>
            <a:ext cx="1008112" cy="91826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直接箭头连接符 6"/>
          <p:cNvCxnSpPr/>
          <p:nvPr/>
        </p:nvCxnSpPr>
        <p:spPr>
          <a:xfrm>
            <a:off x="2123728" y="3291830"/>
            <a:ext cx="2160240" cy="8072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矩形 9">
            <a:extLst>
              <a:ext uri="{FF2B5EF4-FFF2-40B4-BE49-F238E27FC236}">
                <a16:creationId xmlns:a16="http://schemas.microsoft.com/office/drawing/2014/main" id="{94DD431C-52B1-4C52-A455-3988D3BA2DBA}"/>
              </a:ext>
            </a:extLst>
          </p:cNvPr>
          <p:cNvSpPr/>
          <p:nvPr/>
        </p:nvSpPr>
        <p:spPr>
          <a:xfrm>
            <a:off x="5861435" y="2516388"/>
            <a:ext cx="10358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alibri" panose="020F0502020204030204" pitchFamily="34" charset="0"/>
                <a:ea typeface="Malgun Gothic" panose="020B0503020000020004" pitchFamily="50" charset="-127"/>
                <a:cs typeface="Times New Roman" panose="02020603050405020304" pitchFamily="18" charset="0"/>
              </a:rPr>
              <a:t>AR scene</a:t>
            </a:r>
            <a:endParaRPr 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24C09FF-7F18-4772-A580-C144241C4C4D}"/>
              </a:ext>
            </a:extLst>
          </p:cNvPr>
          <p:cNvSpPr/>
          <p:nvPr/>
        </p:nvSpPr>
        <p:spPr>
          <a:xfrm>
            <a:off x="5861435" y="4814949"/>
            <a:ext cx="10342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alibri" panose="020F0502020204030204" pitchFamily="34" charset="0"/>
                <a:ea typeface="Malgun Gothic" panose="020B0503020000020004" pitchFamily="50" charset="-127"/>
                <a:cs typeface="Times New Roman" panose="02020603050405020304" pitchFamily="18" charset="0"/>
              </a:rPr>
              <a:t>VR scene</a:t>
            </a:r>
            <a:endParaRPr lang="en-US" dirty="0"/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1"/>
          <p:cNvSpPr txBox="1"/>
          <p:nvPr/>
        </p:nvSpPr>
        <p:spPr>
          <a:xfrm>
            <a:off x="857880" y="200199"/>
            <a:ext cx="285002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Oculus Implementation </a:t>
            </a:r>
            <a:endParaRPr lang="zh-CN" altLang="en-US" sz="1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7246" y="2909956"/>
            <a:ext cx="3154554" cy="169594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8064" y="3007038"/>
            <a:ext cx="2859206" cy="156608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73EC78EF-A170-4282-8737-6176DE17B9B6}"/>
              </a:ext>
            </a:extLst>
          </p:cNvPr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69"/>
          <a:stretch/>
        </p:blipFill>
        <p:spPr bwMode="auto">
          <a:xfrm>
            <a:off x="5148064" y="981906"/>
            <a:ext cx="2848771" cy="146001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E1813DBE-CE0B-400E-BA09-BD4C9A3E7A2B}"/>
              </a:ext>
            </a:extLst>
          </p:cNvPr>
          <p:cNvPicPr/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90"/>
          <a:stretch/>
        </p:blipFill>
        <p:spPr bwMode="auto">
          <a:xfrm>
            <a:off x="1026638" y="942956"/>
            <a:ext cx="3154554" cy="160618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6C0325B7-F27B-4781-9AF2-15485D331200}"/>
              </a:ext>
            </a:extLst>
          </p:cNvPr>
          <p:cNvSpPr/>
          <p:nvPr/>
        </p:nvSpPr>
        <p:spPr>
          <a:xfrm>
            <a:off x="1907704" y="2540624"/>
            <a:ext cx="12602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Calibri" panose="020F0502020204030204" pitchFamily="34" charset="0"/>
                <a:ea typeface="Malgun Gothic" panose="020B0503020000020004" pitchFamily="50" charset="-127"/>
                <a:cs typeface="Times New Roman" panose="02020603050405020304" pitchFamily="18" charset="0"/>
              </a:rPr>
              <a:t>Mian</a:t>
            </a:r>
            <a:r>
              <a:rPr lang="en-US" dirty="0">
                <a:latin typeface="Calibri" panose="020F0502020204030204" pitchFamily="34" charset="0"/>
                <a:ea typeface="Malgun Gothic" panose="020B0503020000020004" pitchFamily="50" charset="-127"/>
                <a:cs typeface="Times New Roman" panose="02020603050405020304" pitchFamily="18" charset="0"/>
              </a:rPr>
              <a:t> scene</a:t>
            </a:r>
            <a:endParaRPr 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5C52D187-257D-4619-A218-47DA96FD2FAA}"/>
              </a:ext>
            </a:extLst>
          </p:cNvPr>
          <p:cNvSpPr/>
          <p:nvPr/>
        </p:nvSpPr>
        <p:spPr>
          <a:xfrm>
            <a:off x="5976017" y="2540624"/>
            <a:ext cx="15792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Calibri" panose="020F0502020204030204" pitchFamily="34" charset="0"/>
                <a:ea typeface="Malgun Gothic" panose="020B0503020000020004" pitchFamily="50" charset="-127"/>
                <a:cs typeface="Times New Roman" panose="02020603050405020304" pitchFamily="18" charset="0"/>
              </a:rPr>
              <a:t>ChemVR</a:t>
            </a:r>
            <a:r>
              <a:rPr lang="en-US" dirty="0">
                <a:latin typeface="Calibri" panose="020F0502020204030204" pitchFamily="34" charset="0"/>
                <a:ea typeface="Malgun Gothic" panose="020B0503020000020004" pitchFamily="50" charset="-127"/>
                <a:cs typeface="Times New Roman" panose="02020603050405020304" pitchFamily="18" charset="0"/>
              </a:rPr>
              <a:t> scene</a:t>
            </a:r>
            <a:endParaRPr lang="en-US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7676CA27-EF91-4BE6-8917-9181906072BF}"/>
              </a:ext>
            </a:extLst>
          </p:cNvPr>
          <p:cNvSpPr/>
          <p:nvPr/>
        </p:nvSpPr>
        <p:spPr>
          <a:xfrm>
            <a:off x="1588707" y="4605900"/>
            <a:ext cx="15792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Calibri" panose="020F0502020204030204" pitchFamily="34" charset="0"/>
                <a:ea typeface="Malgun Gothic" panose="020B0503020000020004" pitchFamily="50" charset="-127"/>
                <a:cs typeface="Times New Roman" panose="02020603050405020304" pitchFamily="18" charset="0"/>
              </a:rPr>
              <a:t>ChemVR</a:t>
            </a:r>
            <a:r>
              <a:rPr lang="en-US" dirty="0">
                <a:latin typeface="Calibri" panose="020F0502020204030204" pitchFamily="34" charset="0"/>
                <a:ea typeface="Malgun Gothic" panose="020B0503020000020004" pitchFamily="50" charset="-127"/>
                <a:cs typeface="Times New Roman" panose="02020603050405020304" pitchFamily="18" charset="0"/>
              </a:rPr>
              <a:t> scene</a:t>
            </a:r>
            <a:endParaRPr 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84F0A499-986E-4CE5-BBA5-68DFBD9E4A5B}"/>
              </a:ext>
            </a:extLst>
          </p:cNvPr>
          <p:cNvSpPr/>
          <p:nvPr/>
        </p:nvSpPr>
        <p:spPr>
          <a:xfrm>
            <a:off x="5944304" y="4605900"/>
            <a:ext cx="15792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Calibri" panose="020F0502020204030204" pitchFamily="34" charset="0"/>
                <a:ea typeface="Malgun Gothic" panose="020B0503020000020004" pitchFamily="50" charset="-127"/>
                <a:cs typeface="Times New Roman" panose="02020603050405020304" pitchFamily="18" charset="0"/>
              </a:rPr>
              <a:t>ChemVR</a:t>
            </a:r>
            <a:r>
              <a:rPr lang="en-US" dirty="0">
                <a:latin typeface="Calibri" panose="020F0502020204030204" pitchFamily="34" charset="0"/>
                <a:ea typeface="Malgun Gothic" panose="020B0503020000020004" pitchFamily="50" charset="-127"/>
                <a:cs typeface="Times New Roman" panose="02020603050405020304" pitchFamily="18" charset="0"/>
              </a:rPr>
              <a:t> scene</a:t>
            </a:r>
            <a:endParaRPr lang="en-US" dirty="0"/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1707654"/>
            <a:ext cx="2448272" cy="20162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748685" y="1930934"/>
            <a:ext cx="95090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6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endParaRPr lang="zh-CN" altLang="en-US" sz="96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448271" y="2392599"/>
            <a:ext cx="42833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Evaluation</a:t>
            </a:r>
            <a:endParaRPr lang="zh-CN" altLang="en-US" sz="3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6731657" y="1707653"/>
            <a:ext cx="2448272" cy="20162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22"/>
          <p:cNvSpPr>
            <a:spLocks noChangeArrowheads="1"/>
          </p:cNvSpPr>
          <p:nvPr/>
        </p:nvSpPr>
        <p:spPr bwMode="auto">
          <a:xfrm>
            <a:off x="5697368" y="1851670"/>
            <a:ext cx="432048" cy="43283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34" name="椭圆 65"/>
          <p:cNvSpPr>
            <a:spLocks noChangeArrowheads="1"/>
          </p:cNvSpPr>
          <p:nvPr/>
        </p:nvSpPr>
        <p:spPr bwMode="auto">
          <a:xfrm>
            <a:off x="4401224" y="1852063"/>
            <a:ext cx="432048" cy="432048"/>
          </a:xfrm>
          <a:prstGeom prst="ellipse">
            <a:avLst/>
          </a:prstGeom>
          <a:solidFill>
            <a:srgbClr val="F79600"/>
          </a:solidFill>
          <a:ln>
            <a:noFill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37" name="椭圆 36"/>
          <p:cNvSpPr>
            <a:spLocks noChangeArrowheads="1"/>
          </p:cNvSpPr>
          <p:nvPr/>
        </p:nvSpPr>
        <p:spPr bwMode="auto">
          <a:xfrm>
            <a:off x="5049296" y="1851670"/>
            <a:ext cx="432833" cy="432834"/>
          </a:xfrm>
          <a:prstGeom prst="ellipse">
            <a:avLst/>
          </a:prstGeom>
          <a:solidFill>
            <a:schemeClr val="accent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40" name="椭圆 16"/>
          <p:cNvSpPr>
            <a:spLocks noChangeArrowheads="1"/>
          </p:cNvSpPr>
          <p:nvPr/>
        </p:nvSpPr>
        <p:spPr bwMode="auto">
          <a:xfrm>
            <a:off x="3105080" y="1851670"/>
            <a:ext cx="432833" cy="432834"/>
          </a:xfrm>
          <a:prstGeom prst="ellipse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51" name="椭圆 16"/>
          <p:cNvSpPr>
            <a:spLocks noChangeArrowheads="1"/>
          </p:cNvSpPr>
          <p:nvPr/>
        </p:nvSpPr>
        <p:spPr bwMode="auto">
          <a:xfrm>
            <a:off x="3753152" y="1851670"/>
            <a:ext cx="432833" cy="432834"/>
          </a:xfrm>
          <a:prstGeom prst="ellipse">
            <a:avLst/>
          </a:prstGeom>
          <a:solidFill>
            <a:srgbClr val="3992DB"/>
          </a:solidFill>
          <a:ln>
            <a:noFill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/>
      <p:bldP spid="5" grpId="0"/>
      <p:bldP spid="29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1"/>
          <p:cNvSpPr txBox="1"/>
          <p:nvPr/>
        </p:nvSpPr>
        <p:spPr>
          <a:xfrm>
            <a:off x="857879" y="200199"/>
            <a:ext cx="6873291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Education Purposes and Target Objects of Each Application</a:t>
            </a:r>
            <a:endParaRPr lang="zh-CN" altLang="en-US" sz="1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4" name="内容占位符 3"/>
          <p:cNvGraphicFramePr/>
          <p:nvPr>
            <p:extLst>
              <p:ext uri="{D42A27DB-BD31-4B8C-83A1-F6EECF244321}">
                <p14:modId xmlns:p14="http://schemas.microsoft.com/office/powerpoint/2010/main" val="2021834866"/>
              </p:ext>
            </p:extLst>
          </p:nvPr>
        </p:nvGraphicFramePr>
        <p:xfrm>
          <a:off x="369759" y="767904"/>
          <a:ext cx="8404481" cy="418020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8883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580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736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443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2902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Game Project</a:t>
                      </a:r>
                      <a:endParaRPr lang="en-US" sz="2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25805" marR="12580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Target Object</a:t>
                      </a:r>
                      <a:endParaRPr lang="en-US" sz="2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25805" marR="12580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Education Degree</a:t>
                      </a:r>
                      <a:endParaRPr lang="en-US" sz="2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25805" marR="12580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Educational Goals (Effects)</a:t>
                      </a:r>
                      <a:endParaRPr lang="en-US" sz="2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25805" marR="125805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6489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AR 3D Coloring Game</a:t>
                      </a:r>
                      <a:endParaRPr lang="en-US" sz="2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25805" marR="12580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6 years old</a:t>
                      </a:r>
                      <a:endParaRPr lang="en-US" sz="2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25805" marR="12580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Pre-school</a:t>
                      </a:r>
                      <a:endParaRPr lang="en-US" sz="2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25805" marR="125805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To recognize the Earth and solar system. Cltivate children’s color identification and hands-on skills</a:t>
                      </a:r>
                    </a:p>
                  </a:txBody>
                  <a:tcPr marL="125805" marR="125805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902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VR Art Exhibition</a:t>
                      </a:r>
                      <a:endParaRPr lang="en-US" sz="2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25805" marR="12580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20 years old </a:t>
                      </a:r>
                      <a:endParaRPr lang="en-US" sz="2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25805" marR="12580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College</a:t>
                      </a:r>
                      <a:endParaRPr lang="en-US" sz="2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25805" marR="125805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To </a:t>
                      </a:r>
                      <a:r>
                        <a:rPr lang="en-US" sz="2000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appreciate art works any time and anywhere</a:t>
                      </a:r>
                    </a:p>
                  </a:txBody>
                  <a:tcPr marL="125805" marR="125805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6489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MR Chemistry Lab</a:t>
                      </a:r>
                      <a:endParaRPr lang="en-US" sz="2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25805" marR="12580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20 years old </a:t>
                      </a:r>
                      <a:endParaRPr lang="en-US" sz="2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25805" marR="12580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College</a:t>
                      </a:r>
                      <a:endParaRPr lang="en-US" sz="2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25805" marR="125805" marT="0" marB="0" anchor="ctr"/>
                </a:tc>
                <a:tc>
                  <a:txBody>
                    <a:bodyPr/>
                    <a:lstStyle/>
                    <a:p>
                      <a:pPr marL="0" marR="0" algn="just" latinLnBrk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 learn chemical experiments, familiar with experimental procedures and observe experimental phenomena and the microscopic atomic structure</a:t>
                      </a:r>
                    </a:p>
                  </a:txBody>
                  <a:tcPr marL="125805" marR="125805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4"/>
          <p:cNvSpPr txBox="1"/>
          <p:nvPr/>
        </p:nvSpPr>
        <p:spPr>
          <a:xfrm>
            <a:off x="864097" y="431109"/>
            <a:ext cx="2256285" cy="504056"/>
          </a:xfrm>
          <a:prstGeom prst="rect">
            <a:avLst/>
          </a:prstGeom>
        </p:spPr>
        <p:txBody>
          <a:bodyPr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sz="18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Parallelogram 21"/>
          <p:cNvSpPr/>
          <p:nvPr/>
        </p:nvSpPr>
        <p:spPr>
          <a:xfrm>
            <a:off x="7136070" y="-2866"/>
            <a:ext cx="1658880" cy="3606733"/>
          </a:xfrm>
          <a:prstGeom prst="parallelogram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Parallelogram 22"/>
          <p:cNvSpPr/>
          <p:nvPr/>
        </p:nvSpPr>
        <p:spPr>
          <a:xfrm>
            <a:off x="7596336" y="1536767"/>
            <a:ext cx="1658880" cy="3606733"/>
          </a:xfrm>
          <a:prstGeom prst="parallelogram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直接连接符 12"/>
          <p:cNvCxnSpPr/>
          <p:nvPr/>
        </p:nvCxnSpPr>
        <p:spPr>
          <a:xfrm>
            <a:off x="975745" y="1059582"/>
            <a:ext cx="547260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椭圆 22"/>
          <p:cNvSpPr>
            <a:spLocks noChangeArrowheads="1"/>
          </p:cNvSpPr>
          <p:nvPr/>
        </p:nvSpPr>
        <p:spPr bwMode="auto">
          <a:xfrm>
            <a:off x="6149062" y="593409"/>
            <a:ext cx="341135" cy="34175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30" name="椭圆 65"/>
          <p:cNvSpPr>
            <a:spLocks noChangeArrowheads="1"/>
          </p:cNvSpPr>
          <p:nvPr/>
        </p:nvSpPr>
        <p:spPr bwMode="auto">
          <a:xfrm>
            <a:off x="5163842" y="593636"/>
            <a:ext cx="341135" cy="341135"/>
          </a:xfrm>
          <a:prstGeom prst="ellipse">
            <a:avLst/>
          </a:prstGeom>
          <a:solidFill>
            <a:srgbClr val="F79600"/>
          </a:solidFill>
          <a:ln>
            <a:noFill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 dirty="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33" name="椭圆 16"/>
          <p:cNvSpPr>
            <a:spLocks noChangeArrowheads="1"/>
          </p:cNvSpPr>
          <p:nvPr/>
        </p:nvSpPr>
        <p:spPr bwMode="auto">
          <a:xfrm>
            <a:off x="5667278" y="593409"/>
            <a:ext cx="341755" cy="341756"/>
          </a:xfrm>
          <a:prstGeom prst="ellipse">
            <a:avLst/>
          </a:prstGeom>
          <a:solidFill>
            <a:schemeClr val="accent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 dirty="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36" name="椭圆 16"/>
          <p:cNvSpPr>
            <a:spLocks noChangeArrowheads="1"/>
          </p:cNvSpPr>
          <p:nvPr/>
        </p:nvSpPr>
        <p:spPr bwMode="auto">
          <a:xfrm>
            <a:off x="4155110" y="593409"/>
            <a:ext cx="341755" cy="341756"/>
          </a:xfrm>
          <a:prstGeom prst="ellipse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39" name="椭圆 16"/>
          <p:cNvSpPr>
            <a:spLocks noChangeArrowheads="1"/>
          </p:cNvSpPr>
          <p:nvPr/>
        </p:nvSpPr>
        <p:spPr bwMode="auto">
          <a:xfrm>
            <a:off x="4659166" y="593409"/>
            <a:ext cx="341755" cy="341756"/>
          </a:xfrm>
          <a:prstGeom prst="ellipse">
            <a:avLst/>
          </a:prstGeom>
          <a:solidFill>
            <a:srgbClr val="3992DB"/>
          </a:solidFill>
          <a:ln>
            <a:noFill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 dirty="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67544" y="1339485"/>
            <a:ext cx="7026593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342900" algn="just">
              <a:buFont typeface="Wingdings" panose="05000000000000000000" pitchFamily="2" charset="2"/>
              <a:buChar char="§"/>
            </a:pPr>
            <a:r>
              <a:rPr lang="en-US" sz="2400" dirty="0"/>
              <a:t>As commented by objects who have used VR</a:t>
            </a:r>
          </a:p>
          <a:p>
            <a:pPr lvl="1" indent="-342900" algn="just">
              <a:buFont typeface="Wingdings" panose="05000000000000000000" pitchFamily="2" charset="2"/>
              <a:buChar char="§"/>
            </a:pPr>
            <a:r>
              <a:rPr lang="en-US" sz="2400" dirty="0"/>
              <a:t>They really enjoy the appreciation process</a:t>
            </a:r>
          </a:p>
          <a:p>
            <a:pPr lvl="1" indent="-342900" algn="just">
              <a:buFont typeface="Wingdings" panose="05000000000000000000" pitchFamily="2" charset="2"/>
              <a:buChar char="§"/>
            </a:pPr>
            <a:r>
              <a:rPr lang="en-US" sz="2400" dirty="0"/>
              <a:t>They could conveniently appreciate art exhibition at any time and space. </a:t>
            </a:r>
          </a:p>
          <a:p>
            <a:pPr lvl="1" indent="-342900" algn="just">
              <a:buFont typeface="Wingdings" panose="05000000000000000000" pitchFamily="2" charset="2"/>
              <a:buChar char="§"/>
            </a:pPr>
            <a:r>
              <a:rPr lang="en-US" sz="2400" dirty="0"/>
              <a:t>The interaction means is also very natural and similar to the real scene</a:t>
            </a:r>
          </a:p>
          <a:p>
            <a:pPr lvl="1" indent="-342900" algn="just">
              <a:buFont typeface="Wingdings" panose="05000000000000000000" pitchFamily="2" charset="2"/>
              <a:buChar char="§"/>
            </a:pPr>
            <a:r>
              <a:rPr lang="en-US" sz="2400" dirty="0"/>
              <a:t>The work will be distorted to some degree, which fabricates another factor that influences user immersive sense</a:t>
            </a:r>
          </a:p>
        </p:txBody>
      </p:sp>
      <p:sp>
        <p:nvSpPr>
          <p:cNvPr id="3" name="矩形 2"/>
          <p:cNvSpPr/>
          <p:nvPr/>
        </p:nvSpPr>
        <p:spPr>
          <a:xfrm>
            <a:off x="930301" y="369650"/>
            <a:ext cx="261571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VR Art Exhibition </a:t>
            </a:r>
          </a:p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Experimental Results</a:t>
            </a:r>
          </a:p>
        </p:txBody>
      </p:sp>
    </p:spTree>
    <p:extLst>
      <p:ext uri="{BB962C8B-B14F-4D97-AF65-F5344CB8AC3E}">
        <p14:creationId xmlns:p14="http://schemas.microsoft.com/office/powerpoint/2010/main" val="4205280003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11" grpId="0" animBg="1"/>
      <p:bldP spid="12" grpId="0" animBg="1"/>
      <p:bldP spid="2" grpId="0"/>
      <p:bldP spid="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4"/>
          <p:cNvSpPr txBox="1"/>
          <p:nvPr/>
        </p:nvSpPr>
        <p:spPr>
          <a:xfrm>
            <a:off x="864097" y="431109"/>
            <a:ext cx="2256285" cy="504056"/>
          </a:xfrm>
          <a:prstGeom prst="rect">
            <a:avLst/>
          </a:prstGeom>
        </p:spPr>
        <p:txBody>
          <a:bodyPr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sz="18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Parallelogram 21"/>
          <p:cNvSpPr/>
          <p:nvPr/>
        </p:nvSpPr>
        <p:spPr>
          <a:xfrm>
            <a:off x="7136070" y="-2866"/>
            <a:ext cx="1658880" cy="3606733"/>
          </a:xfrm>
          <a:prstGeom prst="parallelogram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Parallelogram 22"/>
          <p:cNvSpPr/>
          <p:nvPr/>
        </p:nvSpPr>
        <p:spPr>
          <a:xfrm>
            <a:off x="7596336" y="1536767"/>
            <a:ext cx="1658880" cy="3606733"/>
          </a:xfrm>
          <a:prstGeom prst="parallelogram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直接连接符 12"/>
          <p:cNvCxnSpPr/>
          <p:nvPr/>
        </p:nvCxnSpPr>
        <p:spPr>
          <a:xfrm>
            <a:off x="975745" y="1059582"/>
            <a:ext cx="547260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椭圆 22"/>
          <p:cNvSpPr>
            <a:spLocks noChangeArrowheads="1"/>
          </p:cNvSpPr>
          <p:nvPr/>
        </p:nvSpPr>
        <p:spPr bwMode="auto">
          <a:xfrm>
            <a:off x="6149062" y="593409"/>
            <a:ext cx="341135" cy="34175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30" name="椭圆 65"/>
          <p:cNvSpPr>
            <a:spLocks noChangeArrowheads="1"/>
          </p:cNvSpPr>
          <p:nvPr/>
        </p:nvSpPr>
        <p:spPr bwMode="auto">
          <a:xfrm>
            <a:off x="5163842" y="593636"/>
            <a:ext cx="341135" cy="341135"/>
          </a:xfrm>
          <a:prstGeom prst="ellipse">
            <a:avLst/>
          </a:prstGeom>
          <a:solidFill>
            <a:srgbClr val="F79600"/>
          </a:solidFill>
          <a:ln>
            <a:noFill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 dirty="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33" name="椭圆 16"/>
          <p:cNvSpPr>
            <a:spLocks noChangeArrowheads="1"/>
          </p:cNvSpPr>
          <p:nvPr/>
        </p:nvSpPr>
        <p:spPr bwMode="auto">
          <a:xfrm>
            <a:off x="5667278" y="593409"/>
            <a:ext cx="341755" cy="341756"/>
          </a:xfrm>
          <a:prstGeom prst="ellipse">
            <a:avLst/>
          </a:prstGeom>
          <a:solidFill>
            <a:schemeClr val="accent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 dirty="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36" name="椭圆 16"/>
          <p:cNvSpPr>
            <a:spLocks noChangeArrowheads="1"/>
          </p:cNvSpPr>
          <p:nvPr/>
        </p:nvSpPr>
        <p:spPr bwMode="auto">
          <a:xfrm>
            <a:off x="4155110" y="593409"/>
            <a:ext cx="341755" cy="341756"/>
          </a:xfrm>
          <a:prstGeom prst="ellipse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39" name="椭圆 16"/>
          <p:cNvSpPr>
            <a:spLocks noChangeArrowheads="1"/>
          </p:cNvSpPr>
          <p:nvPr/>
        </p:nvSpPr>
        <p:spPr bwMode="auto">
          <a:xfrm>
            <a:off x="4659166" y="593409"/>
            <a:ext cx="341755" cy="341756"/>
          </a:xfrm>
          <a:prstGeom prst="ellipse">
            <a:avLst/>
          </a:prstGeom>
          <a:solidFill>
            <a:srgbClr val="3992DB"/>
          </a:solidFill>
          <a:ln>
            <a:noFill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 dirty="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67545" y="1339485"/>
            <a:ext cx="6264696" cy="3187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indent="-342900" algn="just">
              <a:lnSpc>
                <a:spcPts val="2000"/>
              </a:lnSpc>
              <a:buFont typeface="Wingdings" panose="05000000000000000000" pitchFamily="2" charset="2"/>
              <a:buChar char="§"/>
              <a:tabLst>
                <a:tab pos="5200650" algn="l"/>
              </a:tabLst>
            </a:pPr>
            <a:r>
              <a:rPr lang="en-US" sz="2400" dirty="0"/>
              <a:t>In hardware equipment: The experimental group has relatively higher requirements on hardware equipment </a:t>
            </a:r>
          </a:p>
          <a:p>
            <a:pPr marL="114300" lvl="1" algn="just">
              <a:lnSpc>
                <a:spcPts val="2000"/>
              </a:lnSpc>
              <a:tabLst>
                <a:tab pos="5200650" algn="l"/>
              </a:tabLst>
            </a:pPr>
            <a:endParaRPr lang="en-US" sz="2400" dirty="0"/>
          </a:p>
          <a:p>
            <a:pPr lvl="1" indent="-342900" algn="just">
              <a:lnSpc>
                <a:spcPts val="2000"/>
              </a:lnSpc>
              <a:buFont typeface="Wingdings" panose="05000000000000000000" pitchFamily="2" charset="2"/>
              <a:buChar char="§"/>
              <a:tabLst>
                <a:tab pos="5200650" algn="l"/>
              </a:tabLst>
            </a:pPr>
            <a:r>
              <a:rPr lang="en-US" sz="2400" dirty="0"/>
              <a:t>Education effects: The AR technology group have superior interest and education effects than the traditional teaching method group and  deepen impression</a:t>
            </a:r>
          </a:p>
          <a:p>
            <a:pPr marL="114300" lvl="1" algn="just">
              <a:lnSpc>
                <a:spcPts val="2000"/>
              </a:lnSpc>
              <a:tabLst>
                <a:tab pos="5200650" algn="l"/>
              </a:tabLst>
            </a:pPr>
            <a:endParaRPr lang="en-US" sz="2400" dirty="0"/>
          </a:p>
          <a:p>
            <a:pPr lvl="1" indent="-342900" algn="just">
              <a:lnSpc>
                <a:spcPts val="2000"/>
              </a:lnSpc>
              <a:buFont typeface="Wingdings" panose="05000000000000000000" pitchFamily="2" charset="2"/>
              <a:buChar char="§"/>
              <a:tabLst>
                <a:tab pos="5200650" algn="l"/>
              </a:tabLst>
            </a:pPr>
            <a:r>
              <a:rPr lang="en-US" sz="2400" dirty="0"/>
              <a:t>Using AR could more easily stimulate children’s learning interests and exploration enthusiasm</a:t>
            </a:r>
          </a:p>
        </p:txBody>
      </p:sp>
      <p:sp>
        <p:nvSpPr>
          <p:cNvPr id="3" name="矩形 2"/>
          <p:cNvSpPr/>
          <p:nvPr/>
        </p:nvSpPr>
        <p:spPr>
          <a:xfrm>
            <a:off x="930301" y="369650"/>
            <a:ext cx="279031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AR 3D Coloring Game </a:t>
            </a:r>
          </a:p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Experimental Results</a:t>
            </a:r>
          </a:p>
        </p:txBody>
      </p:sp>
    </p:spTree>
    <p:extLst>
      <p:ext uri="{BB962C8B-B14F-4D97-AF65-F5344CB8AC3E}">
        <p14:creationId xmlns:p14="http://schemas.microsoft.com/office/powerpoint/2010/main" val="342391327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11" grpId="0" animBg="1"/>
      <p:bldP spid="12" grpId="0" animBg="1"/>
      <p:bldP spid="2" grpId="0"/>
      <p:bldP spid="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/>
          <p:nvPr/>
        </p:nvSpPr>
        <p:spPr>
          <a:xfrm>
            <a:off x="857879" y="200199"/>
            <a:ext cx="6873291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MR Chemistry Lab Evaluation Experimental Results</a:t>
            </a:r>
          </a:p>
        </p:txBody>
      </p:sp>
      <p:graphicFrame>
        <p:nvGraphicFramePr>
          <p:cNvPr id="6" name="内容占位符 3"/>
          <p:cNvGraphicFramePr/>
          <p:nvPr>
            <p:extLst>
              <p:ext uri="{D42A27DB-BD31-4B8C-83A1-F6EECF244321}">
                <p14:modId xmlns:p14="http://schemas.microsoft.com/office/powerpoint/2010/main" val="1597081965"/>
              </p:ext>
            </p:extLst>
          </p:nvPr>
        </p:nvGraphicFramePr>
        <p:xfrm>
          <a:off x="781649" y="843558"/>
          <a:ext cx="7580701" cy="398339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1171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6144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672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3481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01349">
                <a:tc rowSpan="2"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100" dirty="0">
                          <a:effectLst/>
                        </a:rPr>
                        <a:t>Gauge Dimensions</a:t>
                      </a:r>
                      <a:endParaRPr lang="en-US" sz="15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0557" marR="80557" marT="40279" marB="40279" anchor="ctr"/>
                </a:tc>
                <a:tc gridSpan="3"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Evaluation result</a:t>
                      </a:r>
                      <a:endParaRPr lang="en-US" sz="1600" kern="1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0557" marR="80557" marT="40279" marB="40279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769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100" dirty="0">
                          <a:effectLst/>
                        </a:rPr>
                        <a:t>Leap Motion Experimental group</a:t>
                      </a:r>
                      <a:endParaRPr lang="en-US" sz="15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0614" marR="50614" marT="0" marB="0" anchor="ctr"/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100">
                          <a:effectLst/>
                        </a:rPr>
                        <a:t>Oculus HMD experimental group</a:t>
                      </a:r>
                      <a:endParaRPr lang="en-US" sz="1500" kern="1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0614" marR="50614" marT="0" marB="0" anchor="ctr"/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100">
                          <a:effectLst/>
                        </a:rPr>
                        <a:t>Control group</a:t>
                      </a:r>
                      <a:endParaRPr lang="en-US" sz="1500" kern="1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0614" marR="50614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7693"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100" dirty="0">
                          <a:effectLst/>
                        </a:rPr>
                        <a:t>Hardware equipment</a:t>
                      </a:r>
                      <a:endParaRPr lang="en-US" sz="15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0614" marR="50614" marT="0" marB="0" anchor="ctr"/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100" dirty="0">
                          <a:effectLst/>
                        </a:rPr>
                        <a:t>Leap Motion</a:t>
                      </a:r>
                    </a:p>
                    <a:p>
                      <a:pPr marL="0" marR="0" algn="ctr" defTabSz="9144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100" dirty="0" err="1">
                          <a:effectLst/>
                        </a:rPr>
                        <a:t>Andriod</a:t>
                      </a:r>
                      <a:r>
                        <a:rPr lang="en-US" sz="1500" kern="100" dirty="0">
                          <a:effectLst/>
                        </a:rPr>
                        <a:t> phone</a:t>
                      </a:r>
                      <a:endParaRPr lang="en-US" sz="15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0614" marR="50614" marT="0" marB="0" anchor="ctr"/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100" dirty="0">
                          <a:effectLst/>
                        </a:rPr>
                        <a:t>Expensive, poor mobility</a:t>
                      </a:r>
                      <a:endParaRPr lang="en-US" sz="15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0614" marR="50614" marT="0" marB="0" anchor="ctr"/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100" dirty="0">
                          <a:effectLst/>
                        </a:rPr>
                        <a:t>None</a:t>
                      </a:r>
                      <a:endParaRPr lang="en-US" sz="15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0614" marR="50614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72606"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100" dirty="0">
                          <a:effectLst/>
                        </a:rPr>
                        <a:t>Immersive</a:t>
                      </a:r>
                      <a:endParaRPr lang="en-US" sz="15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0614" marR="50614" marT="0" marB="0" anchor="ctr"/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Relatively authentic </a:t>
                      </a:r>
                    </a:p>
                  </a:txBody>
                  <a:tcPr marL="50614" marR="50614" marT="0" marB="0" anchor="ctr"/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Strong authentic </a:t>
                      </a:r>
                    </a:p>
                  </a:txBody>
                  <a:tcPr marL="50614" marR="50614" marT="0" marB="0" anchor="ctr"/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100" dirty="0">
                          <a:effectLst/>
                        </a:rPr>
                        <a:t>To operate experiment after watching teachers’ demonstration </a:t>
                      </a:r>
                      <a:endParaRPr lang="en-US" sz="15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0614" marR="50614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21938"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100">
                          <a:effectLst/>
                        </a:rPr>
                        <a:t>Educational effect</a:t>
                      </a:r>
                      <a:endParaRPr lang="en-US" sz="1500" kern="1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0614" marR="50614" marT="0" marB="0" anchor="ctr"/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 repeatedly exercise the flow and observe phenomena</a:t>
                      </a:r>
                    </a:p>
                  </a:txBody>
                  <a:tcPr marL="50614" marR="50614" marT="0" marB="0" anchor="ctr"/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 repeatedly exercise flow, observe phenomena and deepen impression</a:t>
                      </a:r>
                    </a:p>
                  </a:txBody>
                  <a:tcPr marL="50614" marR="5061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100" dirty="0">
                          <a:effectLst/>
                        </a:rPr>
                        <a:t>Unimpressive</a:t>
                      </a:r>
                      <a:endParaRPr lang="en-US" sz="15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0925" marR="50925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21938"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100" dirty="0">
                          <a:effectLst/>
                        </a:rPr>
                        <a:t>Interaction &amp; Sense of Control</a:t>
                      </a:r>
                      <a:endParaRPr lang="en-US" sz="15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0614" marR="50614" marT="0" marB="0" anchor="ctr"/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100" dirty="0">
                          <a:effectLst/>
                        </a:rPr>
                        <a:t>Poor precision and control sense</a:t>
                      </a:r>
                      <a:endParaRPr lang="en-US" sz="15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0614" marR="50614" marT="0" marB="0" anchor="ctr"/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100" dirty="0">
                          <a:effectLst/>
                        </a:rPr>
                        <a:t>Good precision and control  </a:t>
                      </a:r>
                    </a:p>
                    <a:p>
                      <a:pPr marL="0" marR="0" algn="ctr" defTabSz="9144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100" dirty="0">
                          <a:effectLst/>
                        </a:rPr>
                        <a:t>Dizziness after long time wearing</a:t>
                      </a:r>
                      <a:endParaRPr lang="en-US" sz="15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0614" marR="50614" marT="0" marB="0" anchor="ctr"/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100" dirty="0">
                          <a:effectLst/>
                        </a:rPr>
                        <a:t>None</a:t>
                      </a:r>
                      <a:endParaRPr lang="en-US" sz="15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0614" marR="50614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77693"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100" dirty="0">
                          <a:effectLst/>
                        </a:rPr>
                        <a:t>Degree of Difficulty</a:t>
                      </a:r>
                      <a:endParaRPr lang="en-US" sz="15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0614" marR="50614" marT="0" marB="0" anchor="ctr"/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100" dirty="0">
                          <a:effectLst/>
                        </a:rPr>
                        <a:t>Difficult</a:t>
                      </a:r>
                      <a:endParaRPr lang="en-US" sz="15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0614" marR="50614" marT="0" marB="0" anchor="ctr"/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100" dirty="0">
                          <a:effectLst/>
                        </a:rPr>
                        <a:t>Relatively difficult</a:t>
                      </a:r>
                      <a:endParaRPr lang="en-US" sz="15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0614" marR="50614" marT="0" marB="0" anchor="ctr"/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100" dirty="0">
                          <a:effectLst/>
                        </a:rPr>
                        <a:t>Simple</a:t>
                      </a:r>
                      <a:endParaRPr lang="en-US" sz="15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0614" marR="50614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pplications">
            <a:hlinkClick r:id="" action="ppaction://media"/>
            <a:extLst>
              <a:ext uri="{FF2B5EF4-FFF2-40B4-BE49-F238E27FC236}">
                <a16:creationId xmlns:a16="http://schemas.microsoft.com/office/drawing/2014/main" id="{116964CF-FF7B-4518-B698-84F140A06B5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626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058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1707654"/>
            <a:ext cx="2448272" cy="20162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771127" y="1930934"/>
            <a:ext cx="95090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6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endParaRPr lang="zh-CN" altLang="en-US" sz="96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448271" y="2392599"/>
            <a:ext cx="42833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Conclusion</a:t>
            </a:r>
            <a:endParaRPr lang="zh-CN" altLang="en-US" sz="3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6731657" y="1707653"/>
            <a:ext cx="2448272" cy="20162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22"/>
          <p:cNvSpPr>
            <a:spLocks noChangeArrowheads="1"/>
          </p:cNvSpPr>
          <p:nvPr/>
        </p:nvSpPr>
        <p:spPr bwMode="auto">
          <a:xfrm>
            <a:off x="5697368" y="1851670"/>
            <a:ext cx="432048" cy="43283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34" name="椭圆 65"/>
          <p:cNvSpPr>
            <a:spLocks noChangeArrowheads="1"/>
          </p:cNvSpPr>
          <p:nvPr/>
        </p:nvSpPr>
        <p:spPr bwMode="auto">
          <a:xfrm>
            <a:off x="4401224" y="1852063"/>
            <a:ext cx="432048" cy="432048"/>
          </a:xfrm>
          <a:prstGeom prst="ellipse">
            <a:avLst/>
          </a:prstGeom>
          <a:solidFill>
            <a:srgbClr val="F79600"/>
          </a:solidFill>
          <a:ln>
            <a:noFill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37" name="椭圆 36"/>
          <p:cNvSpPr>
            <a:spLocks noChangeArrowheads="1"/>
          </p:cNvSpPr>
          <p:nvPr/>
        </p:nvSpPr>
        <p:spPr bwMode="auto">
          <a:xfrm>
            <a:off x="5049296" y="1851670"/>
            <a:ext cx="432833" cy="432834"/>
          </a:xfrm>
          <a:prstGeom prst="ellipse">
            <a:avLst/>
          </a:prstGeom>
          <a:solidFill>
            <a:schemeClr val="accent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40" name="椭圆 16"/>
          <p:cNvSpPr>
            <a:spLocks noChangeArrowheads="1"/>
          </p:cNvSpPr>
          <p:nvPr/>
        </p:nvSpPr>
        <p:spPr bwMode="auto">
          <a:xfrm>
            <a:off x="3105080" y="1851670"/>
            <a:ext cx="432833" cy="432834"/>
          </a:xfrm>
          <a:prstGeom prst="ellipse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51" name="椭圆 16"/>
          <p:cNvSpPr>
            <a:spLocks noChangeArrowheads="1"/>
          </p:cNvSpPr>
          <p:nvPr/>
        </p:nvSpPr>
        <p:spPr bwMode="auto">
          <a:xfrm>
            <a:off x="3753152" y="1851670"/>
            <a:ext cx="432833" cy="432834"/>
          </a:xfrm>
          <a:prstGeom prst="ellipse">
            <a:avLst/>
          </a:prstGeom>
          <a:solidFill>
            <a:srgbClr val="3992DB"/>
          </a:solidFill>
          <a:ln>
            <a:noFill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/>
      <p:bldP spid="5" grpId="0"/>
      <p:bldP spid="29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4"/>
          <p:cNvSpPr txBox="1"/>
          <p:nvPr/>
        </p:nvSpPr>
        <p:spPr>
          <a:xfrm>
            <a:off x="864097" y="431109"/>
            <a:ext cx="2256285" cy="504056"/>
          </a:xfrm>
          <a:prstGeom prst="rect">
            <a:avLst/>
          </a:prstGeom>
        </p:spPr>
        <p:txBody>
          <a:bodyPr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sz="18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Parallelogram 21"/>
          <p:cNvSpPr/>
          <p:nvPr/>
        </p:nvSpPr>
        <p:spPr>
          <a:xfrm>
            <a:off x="7136070" y="-2866"/>
            <a:ext cx="1658880" cy="3606733"/>
          </a:xfrm>
          <a:prstGeom prst="parallelogram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Parallelogram 22"/>
          <p:cNvSpPr/>
          <p:nvPr/>
        </p:nvSpPr>
        <p:spPr>
          <a:xfrm>
            <a:off x="7596336" y="1536767"/>
            <a:ext cx="1658880" cy="3606733"/>
          </a:xfrm>
          <a:prstGeom prst="parallelogram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直接连接符 12"/>
          <p:cNvCxnSpPr/>
          <p:nvPr/>
        </p:nvCxnSpPr>
        <p:spPr>
          <a:xfrm>
            <a:off x="975745" y="1059582"/>
            <a:ext cx="547260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椭圆 22"/>
          <p:cNvSpPr>
            <a:spLocks noChangeArrowheads="1"/>
          </p:cNvSpPr>
          <p:nvPr/>
        </p:nvSpPr>
        <p:spPr bwMode="auto">
          <a:xfrm>
            <a:off x="6588382" y="579854"/>
            <a:ext cx="341135" cy="34175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30" name="椭圆 65"/>
          <p:cNvSpPr>
            <a:spLocks noChangeArrowheads="1"/>
          </p:cNvSpPr>
          <p:nvPr/>
        </p:nvSpPr>
        <p:spPr bwMode="auto">
          <a:xfrm>
            <a:off x="5603162" y="580081"/>
            <a:ext cx="341135" cy="341135"/>
          </a:xfrm>
          <a:prstGeom prst="ellipse">
            <a:avLst/>
          </a:prstGeom>
          <a:solidFill>
            <a:srgbClr val="F79600"/>
          </a:solidFill>
          <a:ln>
            <a:noFill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 dirty="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33" name="椭圆 16"/>
          <p:cNvSpPr>
            <a:spLocks noChangeArrowheads="1"/>
          </p:cNvSpPr>
          <p:nvPr/>
        </p:nvSpPr>
        <p:spPr bwMode="auto">
          <a:xfrm>
            <a:off x="6106598" y="579854"/>
            <a:ext cx="341755" cy="341756"/>
          </a:xfrm>
          <a:prstGeom prst="ellipse">
            <a:avLst/>
          </a:prstGeom>
          <a:solidFill>
            <a:schemeClr val="accent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 dirty="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36" name="椭圆 16"/>
          <p:cNvSpPr>
            <a:spLocks noChangeArrowheads="1"/>
          </p:cNvSpPr>
          <p:nvPr/>
        </p:nvSpPr>
        <p:spPr bwMode="auto">
          <a:xfrm>
            <a:off x="4594430" y="579854"/>
            <a:ext cx="341755" cy="341756"/>
          </a:xfrm>
          <a:prstGeom prst="ellipse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39" name="椭圆 16"/>
          <p:cNvSpPr>
            <a:spLocks noChangeArrowheads="1"/>
          </p:cNvSpPr>
          <p:nvPr/>
        </p:nvSpPr>
        <p:spPr bwMode="auto">
          <a:xfrm>
            <a:off x="5098486" y="579854"/>
            <a:ext cx="341755" cy="341756"/>
          </a:xfrm>
          <a:prstGeom prst="ellipse">
            <a:avLst/>
          </a:prstGeom>
          <a:solidFill>
            <a:srgbClr val="3992DB"/>
          </a:solidFill>
          <a:ln>
            <a:noFill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 dirty="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15" name="Text Placeholder 4"/>
          <p:cNvSpPr txBox="1"/>
          <p:nvPr/>
        </p:nvSpPr>
        <p:spPr>
          <a:xfrm>
            <a:off x="611561" y="575013"/>
            <a:ext cx="3679184" cy="504056"/>
          </a:xfrm>
          <a:prstGeom prst="rect">
            <a:avLst/>
          </a:prstGeom>
        </p:spPr>
        <p:txBody>
          <a:bodyPr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x-none" sz="1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Conclusions</a:t>
            </a:r>
            <a:r>
              <a:rPr lang="en-US" sz="1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GB" sz="18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TextBox 4"/>
          <p:cNvSpPr txBox="1"/>
          <p:nvPr/>
        </p:nvSpPr>
        <p:spPr>
          <a:xfrm>
            <a:off x="671752" y="1347614"/>
            <a:ext cx="6361042" cy="3146425"/>
          </a:xfrm>
          <a:prstGeom prst="rect">
            <a:avLst/>
          </a:prstGeom>
          <a:noFill/>
        </p:spPr>
        <p:txBody>
          <a:bodyPr wrap="square" lIns="68584" tIns="34291" rIns="68584" bIns="34291" rtlCol="0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000" dirty="0"/>
              <a:t>Students can have better study experience in MR Environment. 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000" dirty="0"/>
              <a:t>The VR hardware devices such as OCULUS Set is expensive and still have technical problems (vertigo) 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000" dirty="0"/>
              <a:t>The </a:t>
            </a:r>
            <a:r>
              <a:rPr lang="en-US" sz="2000" dirty="0" err="1"/>
              <a:t>LeapMotion</a:t>
            </a:r>
            <a:r>
              <a:rPr lang="en-US" sz="2000" dirty="0"/>
              <a:t> can interact more naturally but low accuracy and sensibility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000" dirty="0"/>
              <a:t>Compared with VR, AR has more </a:t>
            </a:r>
            <a:r>
              <a:rPr lang="en-US" altLang="zh-CN" sz="2000" dirty="0"/>
              <a:t>potentials</a:t>
            </a:r>
            <a:r>
              <a:rPr lang="zh-CN" altLang="en-US" sz="2000" dirty="0"/>
              <a:t> </a:t>
            </a:r>
            <a:r>
              <a:rPr lang="en-US" altLang="zh-CN" sz="2000" dirty="0"/>
              <a:t>since all </a:t>
            </a:r>
            <a:r>
              <a:rPr lang="en-US" sz="2000" dirty="0"/>
              <a:t>need is a mobile phone with a camera, more accessible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000" dirty="0"/>
              <a:t>The way of its combination with specific educational content needs to be designed with more efforts and time</a:t>
            </a: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11" grpId="0" animBg="1"/>
      <p:bldP spid="12" grpId="0" animBg="1"/>
      <p:bldP spid="15" grpId="0" build="p"/>
      <p:bldP spid="1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4"/>
          <p:cNvSpPr txBox="1"/>
          <p:nvPr/>
        </p:nvSpPr>
        <p:spPr>
          <a:xfrm>
            <a:off x="864097" y="431109"/>
            <a:ext cx="2256285" cy="504056"/>
          </a:xfrm>
          <a:prstGeom prst="rect">
            <a:avLst/>
          </a:prstGeom>
        </p:spPr>
        <p:txBody>
          <a:bodyPr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sz="18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Parallelogram 21"/>
          <p:cNvSpPr/>
          <p:nvPr/>
        </p:nvSpPr>
        <p:spPr>
          <a:xfrm>
            <a:off x="7136070" y="-2866"/>
            <a:ext cx="1658880" cy="3606733"/>
          </a:xfrm>
          <a:prstGeom prst="parallelogram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Parallelogram 22"/>
          <p:cNvSpPr/>
          <p:nvPr/>
        </p:nvSpPr>
        <p:spPr>
          <a:xfrm>
            <a:off x="7596336" y="1536767"/>
            <a:ext cx="1658880" cy="3606733"/>
          </a:xfrm>
          <a:prstGeom prst="parallelogram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直接连接符 12"/>
          <p:cNvCxnSpPr/>
          <p:nvPr/>
        </p:nvCxnSpPr>
        <p:spPr>
          <a:xfrm>
            <a:off x="975745" y="1059582"/>
            <a:ext cx="547260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椭圆 22"/>
          <p:cNvSpPr>
            <a:spLocks noChangeArrowheads="1"/>
          </p:cNvSpPr>
          <p:nvPr/>
        </p:nvSpPr>
        <p:spPr bwMode="auto">
          <a:xfrm>
            <a:off x="6588382" y="579854"/>
            <a:ext cx="341135" cy="34175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30" name="椭圆 65"/>
          <p:cNvSpPr>
            <a:spLocks noChangeArrowheads="1"/>
          </p:cNvSpPr>
          <p:nvPr/>
        </p:nvSpPr>
        <p:spPr bwMode="auto">
          <a:xfrm>
            <a:off x="5603162" y="580081"/>
            <a:ext cx="341135" cy="341135"/>
          </a:xfrm>
          <a:prstGeom prst="ellipse">
            <a:avLst/>
          </a:prstGeom>
          <a:solidFill>
            <a:srgbClr val="F79600"/>
          </a:solidFill>
          <a:ln>
            <a:noFill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 dirty="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33" name="椭圆 16"/>
          <p:cNvSpPr>
            <a:spLocks noChangeArrowheads="1"/>
          </p:cNvSpPr>
          <p:nvPr/>
        </p:nvSpPr>
        <p:spPr bwMode="auto">
          <a:xfrm>
            <a:off x="6106598" y="579854"/>
            <a:ext cx="341755" cy="341756"/>
          </a:xfrm>
          <a:prstGeom prst="ellipse">
            <a:avLst/>
          </a:prstGeom>
          <a:solidFill>
            <a:schemeClr val="accent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 dirty="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36" name="椭圆 16"/>
          <p:cNvSpPr>
            <a:spLocks noChangeArrowheads="1"/>
          </p:cNvSpPr>
          <p:nvPr/>
        </p:nvSpPr>
        <p:spPr bwMode="auto">
          <a:xfrm>
            <a:off x="4594430" y="579854"/>
            <a:ext cx="341755" cy="341756"/>
          </a:xfrm>
          <a:prstGeom prst="ellipse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39" name="椭圆 16"/>
          <p:cNvSpPr>
            <a:spLocks noChangeArrowheads="1"/>
          </p:cNvSpPr>
          <p:nvPr/>
        </p:nvSpPr>
        <p:spPr bwMode="auto">
          <a:xfrm>
            <a:off x="5098486" y="579854"/>
            <a:ext cx="341755" cy="341756"/>
          </a:xfrm>
          <a:prstGeom prst="ellipse">
            <a:avLst/>
          </a:prstGeom>
          <a:solidFill>
            <a:srgbClr val="3992DB"/>
          </a:solidFill>
          <a:ln>
            <a:noFill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 dirty="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15" name="Text Placeholder 4"/>
          <p:cNvSpPr txBox="1"/>
          <p:nvPr/>
        </p:nvSpPr>
        <p:spPr>
          <a:xfrm>
            <a:off x="811970" y="571879"/>
            <a:ext cx="3679184" cy="504056"/>
          </a:xfrm>
          <a:prstGeom prst="rect">
            <a:avLst/>
          </a:prstGeom>
        </p:spPr>
        <p:txBody>
          <a:bodyPr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Amendments </a:t>
            </a:r>
            <a:endParaRPr lang="en-GB" sz="18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TextBox 4"/>
          <p:cNvSpPr txBox="1"/>
          <p:nvPr/>
        </p:nvSpPr>
        <p:spPr>
          <a:xfrm>
            <a:off x="671752" y="1347614"/>
            <a:ext cx="6361042" cy="1915911"/>
          </a:xfrm>
          <a:prstGeom prst="rect">
            <a:avLst/>
          </a:prstGeom>
          <a:noFill/>
        </p:spPr>
        <p:txBody>
          <a:bodyPr wrap="square" lIns="68584" tIns="34291" rIns="68584" bIns="34291" rtlCol="0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000" dirty="0"/>
              <a:t>Improve the resolution of the pictures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000" dirty="0"/>
              <a:t>Modified the reference format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000" dirty="0"/>
              <a:t>Modify image</a:t>
            </a:r>
            <a:r>
              <a:rPr lang="en-US" altLang="zh-CN" sz="2000" dirty="0"/>
              <a:t>s’</a:t>
            </a:r>
            <a:r>
              <a:rPr lang="en-US" sz="2000" dirty="0"/>
              <a:t> comment format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000" dirty="0"/>
              <a:t>Add Korean Educational VR examples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endParaRPr lang="en-US" sz="2000" dirty="0"/>
          </a:p>
          <a:p>
            <a:pPr marL="342900" indent="-342900" algn="just">
              <a:buFont typeface="Wingdings" panose="05000000000000000000" pitchFamily="2" charset="2"/>
              <a:buChar char="§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393282421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11" grpId="0" animBg="1"/>
      <p:bldP spid="12" grpId="0" animBg="1"/>
      <p:bldP spid="15" grpId="0" build="p"/>
      <p:bldP spid="1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1707654"/>
            <a:ext cx="2448272" cy="20162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771127" y="1930934"/>
            <a:ext cx="95090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6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96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448271" y="2392599"/>
            <a:ext cx="42833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Introduction</a:t>
            </a:r>
            <a:endParaRPr lang="zh-CN" altLang="en-US" sz="3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6731657" y="1707653"/>
            <a:ext cx="2448272" cy="20162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22"/>
          <p:cNvSpPr>
            <a:spLocks noChangeArrowheads="1"/>
          </p:cNvSpPr>
          <p:nvPr/>
        </p:nvSpPr>
        <p:spPr bwMode="auto">
          <a:xfrm>
            <a:off x="5697368" y="1851670"/>
            <a:ext cx="432048" cy="43283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34" name="椭圆 65"/>
          <p:cNvSpPr>
            <a:spLocks noChangeArrowheads="1"/>
          </p:cNvSpPr>
          <p:nvPr/>
        </p:nvSpPr>
        <p:spPr bwMode="auto">
          <a:xfrm>
            <a:off x="4401224" y="1852063"/>
            <a:ext cx="432048" cy="432048"/>
          </a:xfrm>
          <a:prstGeom prst="ellipse">
            <a:avLst/>
          </a:prstGeom>
          <a:solidFill>
            <a:srgbClr val="F79600"/>
          </a:solidFill>
          <a:ln>
            <a:noFill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37" name="椭圆 36"/>
          <p:cNvSpPr>
            <a:spLocks noChangeArrowheads="1"/>
          </p:cNvSpPr>
          <p:nvPr/>
        </p:nvSpPr>
        <p:spPr bwMode="auto">
          <a:xfrm>
            <a:off x="5049296" y="1851670"/>
            <a:ext cx="432833" cy="432834"/>
          </a:xfrm>
          <a:prstGeom prst="ellipse">
            <a:avLst/>
          </a:prstGeom>
          <a:solidFill>
            <a:schemeClr val="accent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40" name="椭圆 16"/>
          <p:cNvSpPr>
            <a:spLocks noChangeArrowheads="1"/>
          </p:cNvSpPr>
          <p:nvPr/>
        </p:nvSpPr>
        <p:spPr bwMode="auto">
          <a:xfrm>
            <a:off x="3105080" y="1851670"/>
            <a:ext cx="432833" cy="432834"/>
          </a:xfrm>
          <a:prstGeom prst="ellipse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51" name="椭圆 16"/>
          <p:cNvSpPr>
            <a:spLocks noChangeArrowheads="1"/>
          </p:cNvSpPr>
          <p:nvPr/>
        </p:nvSpPr>
        <p:spPr bwMode="auto">
          <a:xfrm>
            <a:off x="3753152" y="1851670"/>
            <a:ext cx="432833" cy="432834"/>
          </a:xfrm>
          <a:prstGeom prst="ellipse">
            <a:avLst/>
          </a:prstGeom>
          <a:solidFill>
            <a:srgbClr val="3992DB"/>
          </a:solidFill>
          <a:ln>
            <a:noFill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 tmFilter="0,0; .5, 1; 1, 1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/>
      <p:bldP spid="5" grpId="0"/>
      <p:bldP spid="2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1"/>
          <p:cNvSpPr txBox="1"/>
          <p:nvPr/>
        </p:nvSpPr>
        <p:spPr>
          <a:xfrm>
            <a:off x="854579" y="200199"/>
            <a:ext cx="2133245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US" altLang="zh-CN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Introduction </a:t>
            </a:r>
            <a:endParaRPr lang="zh-CN" altLang="en-US" sz="1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圆角矩形 26"/>
          <p:cNvSpPr/>
          <p:nvPr/>
        </p:nvSpPr>
        <p:spPr>
          <a:xfrm>
            <a:off x="776917" y="740933"/>
            <a:ext cx="2870633" cy="1970663"/>
          </a:xfrm>
          <a:prstGeom prst="roundRect">
            <a:avLst>
              <a:gd name="adj" fmla="val 0"/>
            </a:avLst>
          </a:prstGeom>
          <a:noFill/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93"/>
          <p:cNvSpPr/>
          <p:nvPr/>
        </p:nvSpPr>
        <p:spPr>
          <a:xfrm>
            <a:off x="739249" y="715394"/>
            <a:ext cx="288032" cy="288032"/>
          </a:xfrm>
          <a:custGeom>
            <a:avLst/>
            <a:gdLst/>
            <a:ahLst/>
            <a:cxnLst/>
            <a:rect l="l" t="t" r="r" b="b"/>
            <a:pathLst>
              <a:path w="504056" h="504056">
                <a:moveTo>
                  <a:pt x="0" y="0"/>
                </a:moveTo>
                <a:lnTo>
                  <a:pt x="504056" y="0"/>
                </a:lnTo>
                <a:lnTo>
                  <a:pt x="504056" y="144016"/>
                </a:lnTo>
                <a:lnTo>
                  <a:pt x="144016" y="144016"/>
                </a:lnTo>
                <a:lnTo>
                  <a:pt x="144016" y="504056"/>
                </a:lnTo>
                <a:lnTo>
                  <a:pt x="0" y="50405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93"/>
          <p:cNvSpPr/>
          <p:nvPr/>
        </p:nvSpPr>
        <p:spPr>
          <a:xfrm rot="10800000">
            <a:off x="3397186" y="2456029"/>
            <a:ext cx="288032" cy="288032"/>
          </a:xfrm>
          <a:custGeom>
            <a:avLst/>
            <a:gdLst/>
            <a:ahLst/>
            <a:cxnLst/>
            <a:rect l="l" t="t" r="r" b="b"/>
            <a:pathLst>
              <a:path w="504056" h="504056">
                <a:moveTo>
                  <a:pt x="0" y="0"/>
                </a:moveTo>
                <a:lnTo>
                  <a:pt x="504056" y="0"/>
                </a:lnTo>
                <a:lnTo>
                  <a:pt x="504056" y="144016"/>
                </a:lnTo>
                <a:lnTo>
                  <a:pt x="144016" y="144016"/>
                </a:lnTo>
                <a:lnTo>
                  <a:pt x="144016" y="504056"/>
                </a:lnTo>
                <a:lnTo>
                  <a:pt x="0" y="50405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图片 15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78"/>
          <a:stretch>
            <a:fillRect/>
          </a:stretch>
        </p:blipFill>
        <p:spPr>
          <a:xfrm>
            <a:off x="889229" y="931461"/>
            <a:ext cx="2537006" cy="15291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图片 16" descr="C:\Users\Miao\AppData\Local\Temp\Rar$DRa19256.29962\Screenshot_2018-05-14-20-51-29.png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13"/>
          <a:stretch>
            <a:fillRect/>
          </a:stretch>
        </p:blipFill>
        <p:spPr bwMode="auto">
          <a:xfrm>
            <a:off x="5934191" y="916328"/>
            <a:ext cx="2369905" cy="15554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图片 21"/>
          <p:cNvPicPr>
            <a:picLocks noChangeAspect="1"/>
          </p:cNvPicPr>
          <p:nvPr/>
        </p:nvPicPr>
        <p:blipFill rotWithShape="1">
          <a:blip r:embed="rId5"/>
          <a:srcRect l="6434" t="6921"/>
          <a:stretch>
            <a:fillRect/>
          </a:stretch>
        </p:blipFill>
        <p:spPr>
          <a:xfrm>
            <a:off x="3168954" y="3304027"/>
            <a:ext cx="2780257" cy="1486923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938777" y="2676641"/>
            <a:ext cx="20658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VR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Art Exhibition</a:t>
            </a:r>
            <a:endParaRPr lang="en-GB" altLang="zh-CN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796153" y="2756436"/>
            <a:ext cx="26116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AR 3D Coloring Game</a:t>
            </a:r>
            <a:endParaRPr lang="en-GB" altLang="zh-CN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6056428" y="4063608"/>
            <a:ext cx="2212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MR Chemistry Lab</a:t>
            </a:r>
            <a:endParaRPr lang="en-GB" altLang="zh-CN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圆角矩形 26">
            <a:extLst>
              <a:ext uri="{FF2B5EF4-FFF2-40B4-BE49-F238E27FC236}">
                <a16:creationId xmlns:a16="http://schemas.microsoft.com/office/drawing/2014/main" id="{D04C9EE0-168D-4BB4-B37A-38F08F927A27}"/>
              </a:ext>
            </a:extLst>
          </p:cNvPr>
          <p:cNvSpPr/>
          <p:nvPr/>
        </p:nvSpPr>
        <p:spPr>
          <a:xfrm>
            <a:off x="5683829" y="740933"/>
            <a:ext cx="2870634" cy="1970663"/>
          </a:xfrm>
          <a:prstGeom prst="roundRect">
            <a:avLst>
              <a:gd name="adj" fmla="val 0"/>
            </a:avLst>
          </a:prstGeom>
          <a:noFill/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93">
            <a:extLst>
              <a:ext uri="{FF2B5EF4-FFF2-40B4-BE49-F238E27FC236}">
                <a16:creationId xmlns:a16="http://schemas.microsoft.com/office/drawing/2014/main" id="{5B99C7D4-5F54-480B-A33F-4634E5C434C2}"/>
              </a:ext>
            </a:extLst>
          </p:cNvPr>
          <p:cNvSpPr/>
          <p:nvPr/>
        </p:nvSpPr>
        <p:spPr>
          <a:xfrm>
            <a:off x="5646160" y="696369"/>
            <a:ext cx="288032" cy="288032"/>
          </a:xfrm>
          <a:custGeom>
            <a:avLst/>
            <a:gdLst/>
            <a:ahLst/>
            <a:cxnLst/>
            <a:rect l="l" t="t" r="r" b="b"/>
            <a:pathLst>
              <a:path w="504056" h="504056">
                <a:moveTo>
                  <a:pt x="0" y="0"/>
                </a:moveTo>
                <a:lnTo>
                  <a:pt x="504056" y="0"/>
                </a:lnTo>
                <a:lnTo>
                  <a:pt x="504056" y="144016"/>
                </a:lnTo>
                <a:lnTo>
                  <a:pt x="144016" y="144016"/>
                </a:lnTo>
                <a:lnTo>
                  <a:pt x="144016" y="504056"/>
                </a:lnTo>
                <a:lnTo>
                  <a:pt x="0" y="50405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93">
            <a:extLst>
              <a:ext uri="{FF2B5EF4-FFF2-40B4-BE49-F238E27FC236}">
                <a16:creationId xmlns:a16="http://schemas.microsoft.com/office/drawing/2014/main" id="{352A8024-3043-4216-BD40-2ED5E98D6E46}"/>
              </a:ext>
            </a:extLst>
          </p:cNvPr>
          <p:cNvSpPr/>
          <p:nvPr/>
        </p:nvSpPr>
        <p:spPr>
          <a:xfrm rot="10800000">
            <a:off x="8325273" y="2449592"/>
            <a:ext cx="288032" cy="288032"/>
          </a:xfrm>
          <a:custGeom>
            <a:avLst/>
            <a:gdLst/>
            <a:ahLst/>
            <a:cxnLst/>
            <a:rect l="l" t="t" r="r" b="b"/>
            <a:pathLst>
              <a:path w="504056" h="504056">
                <a:moveTo>
                  <a:pt x="0" y="0"/>
                </a:moveTo>
                <a:lnTo>
                  <a:pt x="504056" y="0"/>
                </a:lnTo>
                <a:lnTo>
                  <a:pt x="504056" y="144016"/>
                </a:lnTo>
                <a:lnTo>
                  <a:pt x="144016" y="144016"/>
                </a:lnTo>
                <a:lnTo>
                  <a:pt x="144016" y="504056"/>
                </a:lnTo>
                <a:lnTo>
                  <a:pt x="0" y="50405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圆角矩形 26">
            <a:extLst>
              <a:ext uri="{FF2B5EF4-FFF2-40B4-BE49-F238E27FC236}">
                <a16:creationId xmlns:a16="http://schemas.microsoft.com/office/drawing/2014/main" id="{D9D1479F-C297-4442-8782-D5FB6E3EB3DA}"/>
              </a:ext>
            </a:extLst>
          </p:cNvPr>
          <p:cNvSpPr/>
          <p:nvPr/>
        </p:nvSpPr>
        <p:spPr>
          <a:xfrm>
            <a:off x="3004599" y="3064785"/>
            <a:ext cx="3023279" cy="1970663"/>
          </a:xfrm>
          <a:prstGeom prst="roundRect">
            <a:avLst>
              <a:gd name="adj" fmla="val 0"/>
            </a:avLst>
          </a:prstGeom>
          <a:noFill/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93">
            <a:extLst>
              <a:ext uri="{FF2B5EF4-FFF2-40B4-BE49-F238E27FC236}">
                <a16:creationId xmlns:a16="http://schemas.microsoft.com/office/drawing/2014/main" id="{81E3696C-D377-45A4-AAD0-37E729FF95E0}"/>
              </a:ext>
            </a:extLst>
          </p:cNvPr>
          <p:cNvSpPr/>
          <p:nvPr/>
        </p:nvSpPr>
        <p:spPr>
          <a:xfrm>
            <a:off x="2972782" y="3010459"/>
            <a:ext cx="288032" cy="288032"/>
          </a:xfrm>
          <a:custGeom>
            <a:avLst/>
            <a:gdLst/>
            <a:ahLst/>
            <a:cxnLst/>
            <a:rect l="l" t="t" r="r" b="b"/>
            <a:pathLst>
              <a:path w="504056" h="504056">
                <a:moveTo>
                  <a:pt x="0" y="0"/>
                </a:moveTo>
                <a:lnTo>
                  <a:pt x="504056" y="0"/>
                </a:lnTo>
                <a:lnTo>
                  <a:pt x="504056" y="144016"/>
                </a:lnTo>
                <a:lnTo>
                  <a:pt x="144016" y="144016"/>
                </a:lnTo>
                <a:lnTo>
                  <a:pt x="144016" y="504056"/>
                </a:lnTo>
                <a:lnTo>
                  <a:pt x="0" y="50405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93">
            <a:extLst>
              <a:ext uri="{FF2B5EF4-FFF2-40B4-BE49-F238E27FC236}">
                <a16:creationId xmlns:a16="http://schemas.microsoft.com/office/drawing/2014/main" id="{4A7A3D6A-8EBD-4971-9CCA-12DF15C23F98}"/>
              </a:ext>
            </a:extLst>
          </p:cNvPr>
          <p:cNvSpPr/>
          <p:nvPr/>
        </p:nvSpPr>
        <p:spPr>
          <a:xfrm rot="10800000">
            <a:off x="5771663" y="4801742"/>
            <a:ext cx="288032" cy="288032"/>
          </a:xfrm>
          <a:custGeom>
            <a:avLst/>
            <a:gdLst/>
            <a:ahLst/>
            <a:cxnLst/>
            <a:rect l="l" t="t" r="r" b="b"/>
            <a:pathLst>
              <a:path w="504056" h="504056">
                <a:moveTo>
                  <a:pt x="0" y="0"/>
                </a:moveTo>
                <a:lnTo>
                  <a:pt x="504056" y="0"/>
                </a:lnTo>
                <a:lnTo>
                  <a:pt x="504056" y="144016"/>
                </a:lnTo>
                <a:lnTo>
                  <a:pt x="144016" y="144016"/>
                </a:lnTo>
                <a:lnTo>
                  <a:pt x="144016" y="504056"/>
                </a:lnTo>
                <a:lnTo>
                  <a:pt x="0" y="50405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500"/>
                            </p:stCondLst>
                            <p:childTnLst>
                              <p:par>
                                <p:cTn id="46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000"/>
                            </p:stCondLst>
                            <p:childTnLst>
                              <p:par>
                                <p:cTn id="6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500"/>
                            </p:stCondLst>
                            <p:childTnLst>
                              <p:par>
                                <p:cTn id="65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3000"/>
                            </p:stCondLst>
                            <p:childTnLst>
                              <p:par>
                                <p:cTn id="8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 animBg="1"/>
      <p:bldP spid="40" grpId="0" animBg="1"/>
      <p:bldP spid="41" grpId="0" animBg="1"/>
      <p:bldP spid="2" grpId="0"/>
      <p:bldP spid="3" grpId="0"/>
      <p:bldP spid="4" grpId="0"/>
      <p:bldP spid="13" grpId="0" animBg="1"/>
      <p:bldP spid="14" grpId="0" animBg="1"/>
      <p:bldP spid="18" grpId="0" animBg="1"/>
      <p:bldP spid="20" grpId="0" animBg="1"/>
      <p:bldP spid="21" grpId="0" animBg="1"/>
      <p:bldP spid="2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1"/>
          <p:cNvSpPr txBox="1"/>
          <p:nvPr/>
        </p:nvSpPr>
        <p:spPr>
          <a:xfrm>
            <a:off x="857880" y="200199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Concepts </a:t>
            </a:r>
            <a:endParaRPr lang="en-GB" sz="1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圆角矩形 26"/>
          <p:cNvSpPr/>
          <p:nvPr/>
        </p:nvSpPr>
        <p:spPr>
          <a:xfrm>
            <a:off x="857880" y="811881"/>
            <a:ext cx="7386528" cy="1866212"/>
          </a:xfrm>
          <a:prstGeom prst="roundRect">
            <a:avLst>
              <a:gd name="adj" fmla="val 0"/>
            </a:avLst>
          </a:prstGeom>
          <a:noFill/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93"/>
          <p:cNvSpPr/>
          <p:nvPr/>
        </p:nvSpPr>
        <p:spPr>
          <a:xfrm>
            <a:off x="832570" y="739514"/>
            <a:ext cx="288032" cy="288032"/>
          </a:xfrm>
          <a:custGeom>
            <a:avLst/>
            <a:gdLst/>
            <a:ahLst/>
            <a:cxnLst/>
            <a:rect l="l" t="t" r="r" b="b"/>
            <a:pathLst>
              <a:path w="504056" h="504056">
                <a:moveTo>
                  <a:pt x="0" y="0"/>
                </a:moveTo>
                <a:lnTo>
                  <a:pt x="504056" y="0"/>
                </a:lnTo>
                <a:lnTo>
                  <a:pt x="504056" y="144016"/>
                </a:lnTo>
                <a:lnTo>
                  <a:pt x="144016" y="144016"/>
                </a:lnTo>
                <a:lnTo>
                  <a:pt x="144016" y="504056"/>
                </a:lnTo>
                <a:lnTo>
                  <a:pt x="0" y="50405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93"/>
          <p:cNvSpPr/>
          <p:nvPr/>
        </p:nvSpPr>
        <p:spPr>
          <a:xfrm rot="10800000">
            <a:off x="8002808" y="2445082"/>
            <a:ext cx="288032" cy="288032"/>
          </a:xfrm>
          <a:custGeom>
            <a:avLst/>
            <a:gdLst/>
            <a:ahLst/>
            <a:cxnLst/>
            <a:rect l="l" t="t" r="r" b="b"/>
            <a:pathLst>
              <a:path w="504056" h="504056">
                <a:moveTo>
                  <a:pt x="0" y="0"/>
                </a:moveTo>
                <a:lnTo>
                  <a:pt x="504056" y="0"/>
                </a:lnTo>
                <a:lnTo>
                  <a:pt x="504056" y="144016"/>
                </a:lnTo>
                <a:lnTo>
                  <a:pt x="144016" y="144016"/>
                </a:lnTo>
                <a:lnTo>
                  <a:pt x="144016" y="504056"/>
                </a:lnTo>
                <a:lnTo>
                  <a:pt x="0" y="50405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内容占位符 3"/>
          <p:cNvPicPr/>
          <p:nvPr/>
        </p:nvPicPr>
        <p:blipFill>
          <a:blip r:embed="rId3"/>
          <a:stretch>
            <a:fillRect/>
          </a:stretch>
        </p:blipFill>
        <p:spPr>
          <a:xfrm>
            <a:off x="1691680" y="2788134"/>
            <a:ext cx="5517026" cy="1769096"/>
          </a:xfrm>
          <a:prstGeom prst="rect">
            <a:avLst/>
          </a:prstGeom>
        </p:spPr>
      </p:pic>
      <p:sp>
        <p:nvSpPr>
          <p:cNvPr id="17" name="TextBox 38"/>
          <p:cNvSpPr txBox="1"/>
          <p:nvPr/>
        </p:nvSpPr>
        <p:spPr>
          <a:xfrm>
            <a:off x="950744" y="889982"/>
            <a:ext cx="7200800" cy="160043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Mixed Reality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Paul Milgram and Fumio </a:t>
            </a:r>
            <a:r>
              <a:rPr lang="en-US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Kishino</a:t>
            </a:r>
            <a:r>
              <a:rPr 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propose the reality-virtual reality continuum which respectively takes the real environment and virtual environment as the two ends of the continuum and defines the middle part as the “mixed reality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Combine Virtual Reality and Augmented Reality </a:t>
            </a:r>
          </a:p>
        </p:txBody>
      </p:sp>
      <p:sp>
        <p:nvSpPr>
          <p:cNvPr id="2" name="矩形 1"/>
          <p:cNvSpPr/>
          <p:nvPr/>
        </p:nvSpPr>
        <p:spPr>
          <a:xfrm>
            <a:off x="1922852" y="4588837"/>
            <a:ext cx="573739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alibri" panose="020F0502020204030204" pitchFamily="34" charset="0"/>
                <a:ea typeface="Malgun Gothic" panose="020B0503020000020004" pitchFamily="50" charset="-127"/>
                <a:cs typeface="Times New Roman" panose="02020603050405020304" pitchFamily="18" charset="0"/>
              </a:rPr>
              <a:t>Simplified representation of a </a:t>
            </a:r>
            <a:r>
              <a:rPr lang="zh-CN" altLang="en-US" dirty="0">
                <a:ea typeface="等线" panose="02010600030101010101" pitchFamily="2" charset="-122"/>
                <a:cs typeface="Times New Roman" panose="02020603050405020304" pitchFamily="18" charset="0"/>
              </a:rPr>
              <a:t>“</a:t>
            </a:r>
            <a:r>
              <a:rPr lang="zh-CN" altLang="en-US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Malgun Gothic" panose="020B0503020000020004" pitchFamily="50" charset="-127"/>
                <a:cs typeface="Times New Roman" panose="02020603050405020304" pitchFamily="18" charset="0"/>
              </a:rPr>
              <a:t>virtuality</a:t>
            </a:r>
            <a:r>
              <a:rPr lang="en-US" dirty="0">
                <a:latin typeface="Calibri" panose="020F0502020204030204" pitchFamily="34" charset="0"/>
                <a:ea typeface="Malgun Gothic" panose="020B0503020000020004" pitchFamily="50" charset="-127"/>
                <a:cs typeface="Times New Roman" panose="02020603050405020304" pitchFamily="18" charset="0"/>
              </a:rPr>
              <a:t> continuum</a:t>
            </a:r>
            <a:r>
              <a:rPr lang="zh-CN" altLang="en-US" dirty="0">
                <a:ea typeface="等线" panose="02010600030101010101" pitchFamily="2" charset="-122"/>
                <a:cs typeface="Times New Roman" panose="02020603050405020304" pitchFamily="18" charset="0"/>
              </a:rPr>
              <a:t>”</a:t>
            </a:r>
            <a:endParaRPr lang="en-US" dirty="0"/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 animBg="1"/>
      <p:bldP spid="40" grpId="0" animBg="1"/>
      <p:bldP spid="41" grpId="0" animBg="1"/>
      <p:bldP spid="17" grpId="0"/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1707654"/>
            <a:ext cx="2448272" cy="20162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771127" y="1930934"/>
            <a:ext cx="95090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6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96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448271" y="2392599"/>
            <a:ext cx="42833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Related Work</a:t>
            </a:r>
            <a:endParaRPr lang="zh-CN" altLang="en-US" sz="3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6731657" y="1707653"/>
            <a:ext cx="2448272" cy="20162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22"/>
          <p:cNvSpPr>
            <a:spLocks noChangeArrowheads="1"/>
          </p:cNvSpPr>
          <p:nvPr/>
        </p:nvSpPr>
        <p:spPr bwMode="auto">
          <a:xfrm>
            <a:off x="5697368" y="1851670"/>
            <a:ext cx="432048" cy="43283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34" name="椭圆 65"/>
          <p:cNvSpPr>
            <a:spLocks noChangeArrowheads="1"/>
          </p:cNvSpPr>
          <p:nvPr/>
        </p:nvSpPr>
        <p:spPr bwMode="auto">
          <a:xfrm>
            <a:off x="4401224" y="1852063"/>
            <a:ext cx="432048" cy="432048"/>
          </a:xfrm>
          <a:prstGeom prst="ellipse">
            <a:avLst/>
          </a:prstGeom>
          <a:solidFill>
            <a:srgbClr val="F79600"/>
          </a:solidFill>
          <a:ln>
            <a:noFill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37" name="椭圆 36"/>
          <p:cNvSpPr>
            <a:spLocks noChangeArrowheads="1"/>
          </p:cNvSpPr>
          <p:nvPr/>
        </p:nvSpPr>
        <p:spPr bwMode="auto">
          <a:xfrm>
            <a:off x="5049296" y="1851670"/>
            <a:ext cx="432833" cy="432834"/>
          </a:xfrm>
          <a:prstGeom prst="ellipse">
            <a:avLst/>
          </a:prstGeom>
          <a:solidFill>
            <a:schemeClr val="accent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40" name="椭圆 16"/>
          <p:cNvSpPr>
            <a:spLocks noChangeArrowheads="1"/>
          </p:cNvSpPr>
          <p:nvPr/>
        </p:nvSpPr>
        <p:spPr bwMode="auto">
          <a:xfrm>
            <a:off x="3105080" y="1851670"/>
            <a:ext cx="432833" cy="432834"/>
          </a:xfrm>
          <a:prstGeom prst="ellipse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51" name="椭圆 16"/>
          <p:cNvSpPr>
            <a:spLocks noChangeArrowheads="1"/>
          </p:cNvSpPr>
          <p:nvPr/>
        </p:nvSpPr>
        <p:spPr bwMode="auto">
          <a:xfrm>
            <a:off x="3753152" y="1851670"/>
            <a:ext cx="432833" cy="432834"/>
          </a:xfrm>
          <a:prstGeom prst="ellipse">
            <a:avLst/>
          </a:prstGeom>
          <a:solidFill>
            <a:srgbClr val="3992DB"/>
          </a:solidFill>
          <a:ln>
            <a:noFill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 tmFilter="0,0; .5, 1; 1, 1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/>
      <p:bldP spid="5" grpId="0"/>
      <p:bldP spid="2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1"/>
          <p:cNvSpPr txBox="1"/>
          <p:nvPr/>
        </p:nvSpPr>
        <p:spPr>
          <a:xfrm>
            <a:off x="857880" y="200199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US" altLang="zh-CN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Related Work</a:t>
            </a:r>
            <a:endParaRPr lang="zh-CN" altLang="en-US" sz="1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圆角矩形 26"/>
          <p:cNvSpPr/>
          <p:nvPr/>
        </p:nvSpPr>
        <p:spPr>
          <a:xfrm>
            <a:off x="899160" y="1230593"/>
            <a:ext cx="7383348" cy="3645413"/>
          </a:xfrm>
          <a:prstGeom prst="roundRect">
            <a:avLst>
              <a:gd name="adj" fmla="val 0"/>
            </a:avLst>
          </a:prstGeom>
          <a:noFill/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TextBox 38"/>
          <p:cNvSpPr txBox="1"/>
          <p:nvPr/>
        </p:nvSpPr>
        <p:spPr>
          <a:xfrm>
            <a:off x="1071443" y="1437829"/>
            <a:ext cx="7001114" cy="30469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(01）Piaget:</a:t>
            </a:r>
            <a:r>
              <a:rPr lang="en-US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“moving laboratory to the classroom”</a:t>
            </a:r>
          </a:p>
          <a:p>
            <a:pPr algn="just"/>
            <a:endParaRPr lang="en-US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/>
            <a:r>
              <a:rPr 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(02）The constructivism view :</a:t>
            </a:r>
            <a:r>
              <a:rPr lang="en-US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“learning is certain experience in real situation”</a:t>
            </a:r>
          </a:p>
          <a:p>
            <a:pPr algn="just"/>
            <a:endParaRPr lang="en-US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/>
            <a:r>
              <a:rPr 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(03) </a:t>
            </a:r>
            <a:r>
              <a:rPr lang="en-US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Schank</a:t>
            </a:r>
            <a:r>
              <a:rPr 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and </a:t>
            </a:r>
            <a:r>
              <a:rPr lang="en-US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Kass</a:t>
            </a:r>
            <a:r>
              <a:rPr 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: Three elements of an effective learning environment</a:t>
            </a:r>
            <a:endParaRPr lang="en-US" dirty="0"/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dirty="0"/>
              <a:t>Present a goal which could stimulate the momentum of learners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</a:rPr>
              <a:t>Place students in a real learning environment</a:t>
            </a:r>
            <a:r>
              <a:rPr lang="en-US" dirty="0"/>
              <a:t>	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dirty="0"/>
              <a:t>Distribute tasks which require information analysis and design of action plans to learners</a:t>
            </a:r>
            <a:endParaRPr lang="en-US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矩形 93"/>
          <p:cNvSpPr/>
          <p:nvPr/>
        </p:nvSpPr>
        <p:spPr>
          <a:xfrm>
            <a:off x="861492" y="1203598"/>
            <a:ext cx="288032" cy="288032"/>
          </a:xfrm>
          <a:custGeom>
            <a:avLst/>
            <a:gdLst/>
            <a:ahLst/>
            <a:cxnLst/>
            <a:rect l="l" t="t" r="r" b="b"/>
            <a:pathLst>
              <a:path w="504056" h="504056">
                <a:moveTo>
                  <a:pt x="0" y="0"/>
                </a:moveTo>
                <a:lnTo>
                  <a:pt x="504056" y="0"/>
                </a:lnTo>
                <a:lnTo>
                  <a:pt x="504056" y="144016"/>
                </a:lnTo>
                <a:lnTo>
                  <a:pt x="144016" y="144016"/>
                </a:lnTo>
                <a:lnTo>
                  <a:pt x="144016" y="504056"/>
                </a:lnTo>
                <a:lnTo>
                  <a:pt x="0" y="50405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93"/>
          <p:cNvSpPr/>
          <p:nvPr/>
        </p:nvSpPr>
        <p:spPr>
          <a:xfrm rot="10800000">
            <a:off x="8032144" y="4614969"/>
            <a:ext cx="288032" cy="288032"/>
          </a:xfrm>
          <a:custGeom>
            <a:avLst/>
            <a:gdLst/>
            <a:ahLst/>
            <a:cxnLst/>
            <a:rect l="l" t="t" r="r" b="b"/>
            <a:pathLst>
              <a:path w="504056" h="504056">
                <a:moveTo>
                  <a:pt x="0" y="0"/>
                </a:moveTo>
                <a:lnTo>
                  <a:pt x="504056" y="0"/>
                </a:lnTo>
                <a:lnTo>
                  <a:pt x="504056" y="144016"/>
                </a:lnTo>
                <a:lnTo>
                  <a:pt x="144016" y="144016"/>
                </a:lnTo>
                <a:lnTo>
                  <a:pt x="144016" y="504056"/>
                </a:lnTo>
                <a:lnTo>
                  <a:pt x="0" y="50405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49"/>
                            </p:stCondLst>
                            <p:childTnLst>
                              <p:par>
                                <p:cTn id="13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49"/>
                            </p:stCondLst>
                            <p:childTnLst>
                              <p:par>
                                <p:cTn id="2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 animBg="1"/>
      <p:bldP spid="39" grpId="0"/>
      <p:bldP spid="40" grpId="0" animBg="1"/>
      <p:bldP spid="4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6"/>
          <p:cNvGrpSpPr/>
          <p:nvPr/>
        </p:nvGrpSpPr>
        <p:grpSpPr>
          <a:xfrm>
            <a:off x="5343984" y="2417357"/>
            <a:ext cx="3347170" cy="483288"/>
            <a:chOff x="7125311" y="3386950"/>
            <a:chExt cx="3485499" cy="644384"/>
          </a:xfrm>
        </p:grpSpPr>
        <p:sp>
          <p:nvSpPr>
            <p:cNvPr id="7" name="Shape 533"/>
            <p:cNvSpPr/>
            <p:nvPr/>
          </p:nvSpPr>
          <p:spPr>
            <a:xfrm>
              <a:off x="7465374" y="3386950"/>
              <a:ext cx="3145436" cy="6443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l">
                <a:spcBef>
                  <a:spcPts val="3375"/>
                </a:spcBef>
                <a:defRPr sz="2500">
                  <a:latin typeface="Aller Light"/>
                  <a:ea typeface="Aller Light"/>
                  <a:cs typeface="Aller Light"/>
                  <a:sym typeface="Aller Light"/>
                </a:defRPr>
              </a:pPr>
              <a:endParaRPr sz="28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Shape 534"/>
            <p:cNvSpPr/>
            <p:nvPr/>
          </p:nvSpPr>
          <p:spPr>
            <a:xfrm>
              <a:off x="7125311" y="3386950"/>
              <a:ext cx="345204" cy="6443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9340"/>
                  </a:lnTo>
                  <a:lnTo>
                    <a:pt x="0" y="13486"/>
                  </a:lnTo>
                  <a:lnTo>
                    <a:pt x="21600" y="21600"/>
                  </a:lnTo>
                  <a:cubicBezTo>
                    <a:pt x="21600" y="21600"/>
                    <a:pt x="21600" y="0"/>
                    <a:pt x="21600" y="0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l">
                <a:spcBef>
                  <a:spcPts val="3375"/>
                </a:spcBef>
                <a:defRPr sz="2500">
                  <a:latin typeface="Aller Light"/>
                  <a:ea typeface="Aller Light"/>
                  <a:cs typeface="Aller Light"/>
                  <a:sym typeface="Aller Light"/>
                </a:defRPr>
              </a:pPr>
              <a:endParaRPr sz="28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9" name="Group 10"/>
          <p:cNvGrpSpPr/>
          <p:nvPr/>
        </p:nvGrpSpPr>
        <p:grpSpPr>
          <a:xfrm>
            <a:off x="383410" y="2417357"/>
            <a:ext cx="3387056" cy="483288"/>
            <a:chOff x="1545760" y="3386950"/>
            <a:chExt cx="3493936" cy="644384"/>
          </a:xfrm>
        </p:grpSpPr>
        <p:sp>
          <p:nvSpPr>
            <p:cNvPr id="10" name="Shape 536"/>
            <p:cNvSpPr/>
            <p:nvPr/>
          </p:nvSpPr>
          <p:spPr>
            <a:xfrm>
              <a:off x="4694491" y="3386950"/>
              <a:ext cx="345205" cy="6443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9340"/>
                  </a:lnTo>
                  <a:lnTo>
                    <a:pt x="21600" y="13486"/>
                  </a:lnTo>
                  <a:lnTo>
                    <a:pt x="0" y="21600"/>
                  </a:lnTo>
                  <a:cubicBezTo>
                    <a:pt x="0" y="2160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l">
                <a:spcBef>
                  <a:spcPts val="3375"/>
                </a:spcBef>
                <a:defRPr sz="2500">
                  <a:latin typeface="Aller Light"/>
                  <a:ea typeface="Aller Light"/>
                  <a:cs typeface="Aller Light"/>
                  <a:sym typeface="Aller Light"/>
                </a:defRPr>
              </a:pPr>
              <a:endParaRPr sz="28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Shape 537"/>
            <p:cNvSpPr/>
            <p:nvPr/>
          </p:nvSpPr>
          <p:spPr>
            <a:xfrm>
              <a:off x="1545760" y="3386950"/>
              <a:ext cx="3151081" cy="6443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ubicBezTo>
                    <a:pt x="2160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l">
                <a:spcBef>
                  <a:spcPts val="3375"/>
                </a:spcBef>
                <a:defRPr sz="2500">
                  <a:latin typeface="Aller Light"/>
                  <a:ea typeface="Aller Light"/>
                  <a:cs typeface="Aller Light"/>
                  <a:sym typeface="Aller Light"/>
                </a:defRPr>
              </a:pPr>
              <a:endParaRPr sz="28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2" name="Group 14"/>
          <p:cNvGrpSpPr/>
          <p:nvPr/>
        </p:nvGrpSpPr>
        <p:grpSpPr>
          <a:xfrm>
            <a:off x="5079491" y="1347614"/>
            <a:ext cx="3596965" cy="645054"/>
            <a:chOff x="6772654" y="2152648"/>
            <a:chExt cx="3840113" cy="860072"/>
          </a:xfrm>
        </p:grpSpPr>
        <p:sp>
          <p:nvSpPr>
            <p:cNvPr id="13" name="Shape 539"/>
            <p:cNvSpPr/>
            <p:nvPr/>
          </p:nvSpPr>
          <p:spPr>
            <a:xfrm>
              <a:off x="7289045" y="2152648"/>
              <a:ext cx="3323722" cy="6443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l">
                <a:spcBef>
                  <a:spcPts val="3375"/>
                </a:spcBef>
                <a:defRPr sz="2500">
                  <a:latin typeface="Aller Light"/>
                  <a:ea typeface="Aller Light"/>
                  <a:cs typeface="Aller Light"/>
                  <a:sym typeface="Aller Light"/>
                </a:defRPr>
              </a:pPr>
              <a:endParaRPr sz="28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Shape 540"/>
            <p:cNvSpPr/>
            <p:nvPr/>
          </p:nvSpPr>
          <p:spPr>
            <a:xfrm>
              <a:off x="6772654" y="2152648"/>
              <a:ext cx="516147" cy="8600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19997"/>
                  </a:lnTo>
                  <a:lnTo>
                    <a:pt x="2792" y="21600"/>
                  </a:lnTo>
                  <a:lnTo>
                    <a:pt x="21600" y="16183"/>
                  </a:lnTo>
                  <a:cubicBezTo>
                    <a:pt x="21600" y="16183"/>
                    <a:pt x="21600" y="0"/>
                    <a:pt x="21600" y="0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l">
                <a:spcBef>
                  <a:spcPts val="3375"/>
                </a:spcBef>
                <a:defRPr sz="2500">
                  <a:latin typeface="Aller Light"/>
                  <a:ea typeface="Aller Light"/>
                  <a:cs typeface="Aller Light"/>
                  <a:sym typeface="Aller Light"/>
                </a:defRPr>
              </a:pPr>
              <a:endParaRPr sz="28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5" name="Group 18"/>
          <p:cNvGrpSpPr/>
          <p:nvPr/>
        </p:nvGrpSpPr>
        <p:grpSpPr>
          <a:xfrm>
            <a:off x="395536" y="1347614"/>
            <a:ext cx="3654145" cy="645054"/>
            <a:chOff x="1545760" y="2152648"/>
            <a:chExt cx="3853814" cy="860072"/>
          </a:xfrm>
        </p:grpSpPr>
        <p:sp>
          <p:nvSpPr>
            <p:cNvPr id="16" name="Shape 542"/>
            <p:cNvSpPr/>
            <p:nvPr/>
          </p:nvSpPr>
          <p:spPr>
            <a:xfrm>
              <a:off x="1545760" y="2152648"/>
              <a:ext cx="3344236" cy="6443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ubicBezTo>
                    <a:pt x="2160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l">
                <a:spcBef>
                  <a:spcPts val="3375"/>
                </a:spcBef>
                <a:defRPr sz="2500">
                  <a:latin typeface="Aller Light"/>
                  <a:ea typeface="Aller Light"/>
                  <a:cs typeface="Aller Light"/>
                  <a:sym typeface="Aller Light"/>
                </a:defRPr>
              </a:pPr>
              <a:endParaRPr sz="28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Shape 543"/>
            <p:cNvSpPr/>
            <p:nvPr/>
          </p:nvSpPr>
          <p:spPr>
            <a:xfrm>
              <a:off x="4883415" y="2152648"/>
              <a:ext cx="516159" cy="8600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19997"/>
                  </a:lnTo>
                  <a:lnTo>
                    <a:pt x="18808" y="21600"/>
                  </a:lnTo>
                  <a:lnTo>
                    <a:pt x="0" y="16183"/>
                  </a:lnTo>
                  <a:cubicBezTo>
                    <a:pt x="0" y="16183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l">
                <a:spcBef>
                  <a:spcPts val="3375"/>
                </a:spcBef>
                <a:defRPr sz="2500">
                  <a:latin typeface="Aller Light"/>
                  <a:ea typeface="Aller Light"/>
                  <a:cs typeface="Aller Light"/>
                  <a:sym typeface="Aller Light"/>
                </a:defRPr>
              </a:pPr>
              <a:endParaRPr sz="28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8" name="Group 21"/>
          <p:cNvGrpSpPr/>
          <p:nvPr/>
        </p:nvGrpSpPr>
        <p:grpSpPr>
          <a:xfrm>
            <a:off x="5070045" y="3367676"/>
            <a:ext cx="3683696" cy="645054"/>
            <a:chOff x="6760059" y="4457519"/>
            <a:chExt cx="3869841" cy="860072"/>
          </a:xfrm>
        </p:grpSpPr>
        <p:sp>
          <p:nvSpPr>
            <p:cNvPr id="19" name="Shape 545"/>
            <p:cNvSpPr/>
            <p:nvPr/>
          </p:nvSpPr>
          <p:spPr>
            <a:xfrm>
              <a:off x="7276450" y="4671632"/>
              <a:ext cx="3353450" cy="6443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21600" y="0"/>
                  </a:lnTo>
                  <a:lnTo>
                    <a:pt x="0" y="0"/>
                  </a:lnTo>
                  <a:lnTo>
                    <a:pt x="0" y="21600"/>
                  </a:lnTo>
                  <a:cubicBezTo>
                    <a:pt x="0" y="2160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l">
                <a:spcBef>
                  <a:spcPts val="3375"/>
                </a:spcBef>
                <a:defRPr sz="2500">
                  <a:latin typeface="Aller Light"/>
                  <a:ea typeface="Aller Light"/>
                  <a:cs typeface="Aller Light"/>
                  <a:sym typeface="Aller Light"/>
                </a:defRPr>
              </a:pPr>
              <a:endParaRPr sz="28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Shape 546"/>
            <p:cNvSpPr/>
            <p:nvPr/>
          </p:nvSpPr>
          <p:spPr>
            <a:xfrm>
              <a:off x="6760059" y="4457519"/>
              <a:ext cx="516158" cy="8600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1603"/>
                  </a:lnTo>
                  <a:lnTo>
                    <a:pt x="2791" y="0"/>
                  </a:lnTo>
                  <a:lnTo>
                    <a:pt x="21600" y="5417"/>
                  </a:lnTo>
                  <a:cubicBezTo>
                    <a:pt x="21600" y="5417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l">
                <a:spcBef>
                  <a:spcPts val="3375"/>
                </a:spcBef>
                <a:defRPr sz="2500">
                  <a:latin typeface="Aller Light"/>
                  <a:ea typeface="Aller Light"/>
                  <a:cs typeface="Aller Light"/>
                  <a:sym typeface="Aller Light"/>
                </a:defRPr>
              </a:pPr>
              <a:endParaRPr sz="28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1" name="Group 24"/>
          <p:cNvGrpSpPr/>
          <p:nvPr/>
        </p:nvGrpSpPr>
        <p:grpSpPr>
          <a:xfrm>
            <a:off x="390259" y="3367676"/>
            <a:ext cx="3659417" cy="645054"/>
            <a:chOff x="1545760" y="4457519"/>
            <a:chExt cx="3853808" cy="860072"/>
          </a:xfrm>
        </p:grpSpPr>
        <p:sp>
          <p:nvSpPr>
            <p:cNvPr id="22" name="Shape 548"/>
            <p:cNvSpPr/>
            <p:nvPr/>
          </p:nvSpPr>
          <p:spPr>
            <a:xfrm>
              <a:off x="1545760" y="4671632"/>
              <a:ext cx="3336278" cy="6443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0" y="0"/>
                  </a:lnTo>
                  <a:lnTo>
                    <a:pt x="21600" y="0"/>
                  </a:lnTo>
                  <a:lnTo>
                    <a:pt x="21600" y="21600"/>
                  </a:lnTo>
                  <a:cubicBezTo>
                    <a:pt x="21600" y="21600"/>
                    <a:pt x="0" y="21600"/>
                    <a:pt x="0" y="21600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l">
                <a:spcBef>
                  <a:spcPts val="3375"/>
                </a:spcBef>
                <a:defRPr sz="2500">
                  <a:latin typeface="Aller Light"/>
                  <a:ea typeface="Aller Light"/>
                  <a:cs typeface="Aller Light"/>
                  <a:sym typeface="Aller Light"/>
                </a:defRPr>
              </a:pPr>
              <a:endParaRPr sz="28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" name="Shape 549"/>
            <p:cNvSpPr/>
            <p:nvPr/>
          </p:nvSpPr>
          <p:spPr>
            <a:xfrm>
              <a:off x="4883415" y="4457519"/>
              <a:ext cx="516153" cy="8600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1603"/>
                  </a:lnTo>
                  <a:lnTo>
                    <a:pt x="18808" y="0"/>
                  </a:lnTo>
                  <a:lnTo>
                    <a:pt x="0" y="5417"/>
                  </a:lnTo>
                  <a:cubicBezTo>
                    <a:pt x="0" y="5417"/>
                    <a:pt x="0" y="21600"/>
                    <a:pt x="0" y="21600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l">
                <a:spcBef>
                  <a:spcPts val="3375"/>
                </a:spcBef>
                <a:defRPr sz="2500">
                  <a:latin typeface="Aller Light"/>
                  <a:ea typeface="Aller Light"/>
                  <a:cs typeface="Aller Light"/>
                  <a:sym typeface="Aller Light"/>
                </a:defRPr>
              </a:pPr>
              <a:endParaRPr sz="28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4" name="Shape 558"/>
          <p:cNvSpPr/>
          <p:nvPr/>
        </p:nvSpPr>
        <p:spPr>
          <a:xfrm>
            <a:off x="392716" y="1529979"/>
            <a:ext cx="187008" cy="140162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lvl="0" algn="l">
              <a:spcBef>
                <a:spcPts val="3375"/>
              </a:spcBef>
              <a:defRPr sz="2500">
                <a:latin typeface="Aller Light"/>
                <a:ea typeface="Aller Light"/>
                <a:cs typeface="Aller Light"/>
                <a:sym typeface="Aller Light"/>
              </a:defRPr>
            </a:pPr>
            <a:endParaRPr sz="28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Shape 562"/>
          <p:cNvSpPr/>
          <p:nvPr/>
        </p:nvSpPr>
        <p:spPr>
          <a:xfrm>
            <a:off x="390259" y="2588919"/>
            <a:ext cx="191193" cy="140162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lvl="0" algn="l">
              <a:spcBef>
                <a:spcPts val="3375"/>
              </a:spcBef>
              <a:defRPr sz="2500">
                <a:latin typeface="Aller Light"/>
                <a:ea typeface="Aller Light"/>
                <a:cs typeface="Aller Light"/>
                <a:sym typeface="Aller Light"/>
              </a:defRPr>
            </a:pPr>
            <a:endParaRPr sz="28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Shape 566"/>
          <p:cNvSpPr/>
          <p:nvPr/>
        </p:nvSpPr>
        <p:spPr>
          <a:xfrm>
            <a:off x="387898" y="3679261"/>
            <a:ext cx="187278" cy="140162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lvl="0" algn="l">
              <a:spcBef>
                <a:spcPts val="3375"/>
              </a:spcBef>
              <a:defRPr sz="2500">
                <a:latin typeface="Aller Light"/>
                <a:ea typeface="Aller Light"/>
                <a:cs typeface="Aller Light"/>
                <a:sym typeface="Aller Light"/>
              </a:defRPr>
            </a:pPr>
            <a:endParaRPr sz="28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Shape 568"/>
          <p:cNvSpPr/>
          <p:nvPr/>
        </p:nvSpPr>
        <p:spPr>
          <a:xfrm>
            <a:off x="8524824" y="1529979"/>
            <a:ext cx="147920" cy="112227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lvl="0" algn="l">
              <a:spcBef>
                <a:spcPts val="3375"/>
              </a:spcBef>
              <a:defRPr sz="2500">
                <a:latin typeface="Aller Light"/>
                <a:ea typeface="Aller Light"/>
                <a:cs typeface="Aller Light"/>
                <a:sym typeface="Aller Light"/>
              </a:defRPr>
            </a:pPr>
            <a:endParaRPr sz="28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Shape 572"/>
          <p:cNvSpPr/>
          <p:nvPr/>
        </p:nvSpPr>
        <p:spPr>
          <a:xfrm>
            <a:off x="8543234" y="2554606"/>
            <a:ext cx="147920" cy="140162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lvl="0" algn="l">
              <a:spcBef>
                <a:spcPts val="3375"/>
              </a:spcBef>
              <a:defRPr sz="2500">
                <a:latin typeface="Aller Light"/>
                <a:ea typeface="Aller Light"/>
                <a:cs typeface="Aller Light"/>
                <a:sym typeface="Aller Light"/>
              </a:defRPr>
            </a:pPr>
            <a:endParaRPr sz="28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Shape 576"/>
          <p:cNvSpPr/>
          <p:nvPr/>
        </p:nvSpPr>
        <p:spPr>
          <a:xfrm>
            <a:off x="8598784" y="3650247"/>
            <a:ext cx="147920" cy="140162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lvl="0" algn="l">
              <a:spcBef>
                <a:spcPts val="3375"/>
              </a:spcBef>
              <a:defRPr sz="2500">
                <a:latin typeface="Aller Light"/>
                <a:ea typeface="Aller Light"/>
                <a:cs typeface="Aller Light"/>
                <a:sym typeface="Aller Light"/>
              </a:defRPr>
            </a:pPr>
            <a:endParaRPr sz="28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Title 1"/>
          <p:cNvSpPr txBox="1"/>
          <p:nvPr/>
        </p:nvSpPr>
        <p:spPr>
          <a:xfrm>
            <a:off x="857879" y="200199"/>
            <a:ext cx="4212165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Educational Applications types</a:t>
            </a:r>
            <a:endParaRPr lang="en-GB" altLang="zh-CN" sz="1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Text Placeholder 12"/>
          <p:cNvSpPr txBox="1"/>
          <p:nvPr/>
        </p:nvSpPr>
        <p:spPr>
          <a:xfrm>
            <a:off x="637584" y="1429839"/>
            <a:ext cx="3437196" cy="287177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b="0" kern="1200" baseline="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+mn-cs"/>
              </a:defRPr>
            </a:lvl1pPr>
            <a:lvl2pPr marL="3429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3D Virtual Learning Environment</a:t>
            </a:r>
          </a:p>
        </p:txBody>
      </p:sp>
      <p:sp>
        <p:nvSpPr>
          <p:cNvPr id="34" name="Text Placeholder 12"/>
          <p:cNvSpPr txBox="1"/>
          <p:nvPr/>
        </p:nvSpPr>
        <p:spPr>
          <a:xfrm>
            <a:off x="653892" y="2518905"/>
            <a:ext cx="2532336" cy="287177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b="0" kern="1200" baseline="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+mn-cs"/>
              </a:defRPr>
            </a:lvl1pPr>
            <a:lvl2pPr marL="3429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AR Books</a:t>
            </a:r>
          </a:p>
          <a:p>
            <a:endParaRPr lang="en-GB" altLang="zh-CN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Text Placeholder 12"/>
          <p:cNvSpPr txBox="1"/>
          <p:nvPr/>
        </p:nvSpPr>
        <p:spPr>
          <a:xfrm>
            <a:off x="679820" y="3626311"/>
            <a:ext cx="2480480" cy="287177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b="0" kern="1200" baseline="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+mn-cs"/>
              </a:defRPr>
            </a:lvl1pPr>
            <a:lvl2pPr marL="3429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Science Teaching</a:t>
            </a:r>
          </a:p>
        </p:txBody>
      </p:sp>
      <p:sp>
        <p:nvSpPr>
          <p:cNvPr id="36" name="Text Placeholder 12"/>
          <p:cNvSpPr txBox="1"/>
          <p:nvPr/>
        </p:nvSpPr>
        <p:spPr>
          <a:xfrm>
            <a:off x="5896398" y="1429839"/>
            <a:ext cx="2446843" cy="287177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b="0" kern="1200" baseline="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+mn-cs"/>
              </a:defRPr>
            </a:lvl1pPr>
            <a:lvl2pPr marL="3429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Language Teaching</a:t>
            </a:r>
            <a:endParaRPr lang="en-GB" altLang="zh-CN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Text Placeholder 12"/>
          <p:cNvSpPr txBox="1"/>
          <p:nvPr/>
        </p:nvSpPr>
        <p:spPr>
          <a:xfrm>
            <a:off x="5855074" y="2492167"/>
            <a:ext cx="2508573" cy="287177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b="0" kern="1200" baseline="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+mn-cs"/>
              </a:defRPr>
            </a:lvl1pPr>
            <a:lvl2pPr marL="3429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Practical Training</a:t>
            </a:r>
            <a:endParaRPr lang="en-GB" altLang="zh-CN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Text Placeholder 12"/>
          <p:cNvSpPr txBox="1"/>
          <p:nvPr/>
        </p:nvSpPr>
        <p:spPr>
          <a:xfrm>
            <a:off x="5608726" y="3605753"/>
            <a:ext cx="2887934" cy="287177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b="0" kern="1200" baseline="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+mn-cs"/>
              </a:defRPr>
            </a:lvl1pPr>
            <a:lvl2pPr marL="3429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Location Based AR Learning</a:t>
            </a:r>
          </a:p>
        </p:txBody>
      </p:sp>
      <p:sp>
        <p:nvSpPr>
          <p:cNvPr id="39" name="Text Placeholder 12"/>
          <p:cNvSpPr txBox="1"/>
          <p:nvPr/>
        </p:nvSpPr>
        <p:spPr>
          <a:xfrm>
            <a:off x="579724" y="1932675"/>
            <a:ext cx="2973305" cy="31388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800" b="0" kern="1200" baseline="0">
                <a:solidFill>
                  <a:sysClr val="windowText" lastClr="000000"/>
                </a:solidFill>
                <a:latin typeface="Aller Light" panose="02000503000000020004" pitchFamily="2" charset="0"/>
                <a:ea typeface="Roboto" pitchFamily="2" charset="0"/>
                <a:cs typeface="+mn-cs"/>
              </a:defRPr>
            </a:lvl1pPr>
            <a:lvl2pPr marL="3429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Sloodle</a:t>
            </a:r>
            <a:r>
              <a:rPr 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(Second Life Object-Oriented Distributed Learning Environment)</a:t>
            </a:r>
          </a:p>
        </p:txBody>
      </p:sp>
      <p:sp>
        <p:nvSpPr>
          <p:cNvPr id="40" name="Text Placeholder 12"/>
          <p:cNvSpPr txBox="1"/>
          <p:nvPr/>
        </p:nvSpPr>
        <p:spPr>
          <a:xfrm>
            <a:off x="575176" y="3049266"/>
            <a:ext cx="1775671" cy="123939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800" b="0" kern="1200" baseline="0">
                <a:solidFill>
                  <a:sysClr val="windowText" lastClr="000000"/>
                </a:solidFill>
                <a:latin typeface="Aller Light" panose="02000503000000020004" pitchFamily="2" charset="0"/>
                <a:ea typeface="Roboto" pitchFamily="2" charset="0"/>
                <a:cs typeface="+mn-cs"/>
              </a:defRPr>
            </a:lvl1pPr>
            <a:lvl2pPr marL="3429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The</a:t>
            </a:r>
            <a:r>
              <a:rPr lang="en-US" sz="1200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Magic Book</a:t>
            </a:r>
            <a:r>
              <a:rPr 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Text Placeholder 12"/>
          <p:cNvSpPr txBox="1"/>
          <p:nvPr/>
        </p:nvSpPr>
        <p:spPr>
          <a:xfrm>
            <a:off x="575177" y="4176003"/>
            <a:ext cx="2700680" cy="120809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800" b="0" kern="1200" baseline="0">
                <a:solidFill>
                  <a:sysClr val="windowText" lastClr="000000"/>
                </a:solidFill>
                <a:latin typeface="Aller Light" panose="02000503000000020004" pitchFamily="2" charset="0"/>
                <a:ea typeface="Roboto" pitchFamily="2" charset="0"/>
                <a:cs typeface="+mn-cs"/>
              </a:defRPr>
            </a:lvl1pPr>
            <a:lvl2pPr marL="3429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Physics learning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Text Placeholder 12"/>
          <p:cNvSpPr txBox="1"/>
          <p:nvPr/>
        </p:nvSpPr>
        <p:spPr>
          <a:xfrm>
            <a:off x="6242053" y="2012518"/>
            <a:ext cx="2101188" cy="120809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marL="0" indent="0" algn="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800" b="0" kern="1200" baseline="0">
                <a:solidFill>
                  <a:sysClr val="windowText" lastClr="000000"/>
                </a:solidFill>
                <a:latin typeface="Aller Light" panose="02000503000000020004" pitchFamily="2" charset="0"/>
                <a:ea typeface="Roboto" pitchFamily="2" charset="0"/>
                <a:cs typeface="+mn-cs"/>
              </a:defRPr>
            </a:lvl1pPr>
            <a:lvl2pPr marL="3429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AR school” English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Text Placeholder 12"/>
          <p:cNvSpPr txBox="1"/>
          <p:nvPr/>
        </p:nvSpPr>
        <p:spPr>
          <a:xfrm>
            <a:off x="6027308" y="3084172"/>
            <a:ext cx="2598180" cy="14858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marL="0" indent="0" algn="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800" b="0" kern="1200" baseline="0">
                <a:solidFill>
                  <a:sysClr val="windowText" lastClr="000000"/>
                </a:solidFill>
                <a:latin typeface="Aller Light" panose="02000503000000020004" pitchFamily="2" charset="0"/>
                <a:ea typeface="Roboto" pitchFamily="2" charset="0"/>
                <a:cs typeface="+mn-cs"/>
              </a:defRPr>
            </a:lvl1pPr>
            <a:lvl2pPr marL="3429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Virtual Construction Site Program </a:t>
            </a:r>
          </a:p>
        </p:txBody>
      </p:sp>
      <p:sp>
        <p:nvSpPr>
          <p:cNvPr id="44" name="Text Placeholder 12"/>
          <p:cNvSpPr txBox="1"/>
          <p:nvPr/>
        </p:nvSpPr>
        <p:spPr>
          <a:xfrm>
            <a:off x="6389503" y="4236407"/>
            <a:ext cx="2135321" cy="120809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marL="0" indent="0" algn="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800" b="0" kern="1200" baseline="0">
                <a:solidFill>
                  <a:sysClr val="windowText" lastClr="000000"/>
                </a:solidFill>
                <a:latin typeface="Aller Light" panose="02000503000000020004" pitchFamily="2" charset="0"/>
                <a:ea typeface="Roboto" pitchFamily="2" charset="0"/>
                <a:cs typeface="+mn-cs"/>
              </a:defRPr>
            </a:lvl1pPr>
            <a:lvl2pPr marL="3429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Tourist attractions</a:t>
            </a:r>
          </a:p>
        </p:txBody>
      </p:sp>
      <p:grpSp>
        <p:nvGrpSpPr>
          <p:cNvPr id="52" name="组合 51"/>
          <p:cNvGrpSpPr/>
          <p:nvPr/>
        </p:nvGrpSpPr>
        <p:grpSpPr>
          <a:xfrm>
            <a:off x="3710258" y="1802417"/>
            <a:ext cx="1713168" cy="1713167"/>
            <a:chOff x="3566899" y="1605909"/>
            <a:chExt cx="1997947" cy="1997946"/>
          </a:xfrm>
        </p:grpSpPr>
        <p:sp>
          <p:nvSpPr>
            <p:cNvPr id="30" name="Shape 551"/>
            <p:cNvSpPr/>
            <p:nvPr/>
          </p:nvSpPr>
          <p:spPr>
            <a:xfrm>
              <a:off x="3566899" y="1605909"/>
              <a:ext cx="1997947" cy="19979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accent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l">
                <a:spcBef>
                  <a:spcPts val="3375"/>
                </a:spcBef>
                <a:defRPr sz="2500">
                  <a:latin typeface="Aller Light"/>
                  <a:ea typeface="Aller Light"/>
                  <a:cs typeface="Aller Light"/>
                  <a:sym typeface="Aller Light"/>
                </a:defRPr>
              </a:pPr>
              <a:endParaRPr sz="28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5" name="椭圆 44"/>
            <p:cNvSpPr/>
            <p:nvPr/>
          </p:nvSpPr>
          <p:spPr>
            <a:xfrm>
              <a:off x="3699991" y="1747171"/>
              <a:ext cx="1728790" cy="172879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VR/</a:t>
              </a:r>
            </a:p>
            <a:p>
              <a:pPr algn="ctr"/>
              <a:r>
                <a:rPr lang="en-US" altLang="zh-CN" sz="2400" b="1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AR</a:t>
              </a:r>
              <a:endParaRPr lang="zh-CN" altLang="en-US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1" grpId="0"/>
      <p:bldP spid="3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>
</file>

<file path=ppt/theme/theme1.xml><?xml version="1.0" encoding="utf-8"?>
<a:theme xmlns:a="http://schemas.openxmlformats.org/drawingml/2006/main" name="第一PPT，www.1ppt.com">
  <a:themeElements>
    <a:clrScheme name="自定义 237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005DA2"/>
      </a:accent1>
      <a:accent2>
        <a:srgbClr val="C4C7CB"/>
      </a:accent2>
      <a:accent3>
        <a:srgbClr val="7F7F7F"/>
      </a:accent3>
      <a:accent4>
        <a:srgbClr val="7F7F7F"/>
      </a:accent4>
      <a:accent5>
        <a:srgbClr val="7F7F7F"/>
      </a:accent5>
      <a:accent6>
        <a:srgbClr val="7F7F7F"/>
      </a:accent6>
      <a:hlink>
        <a:srgbClr val="17365D"/>
      </a:hlink>
      <a:folHlink>
        <a:srgbClr val="548DD4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defRPr sz="1200" dirty="0" smtClean="0">
            <a:solidFill>
              <a:schemeClr val="tx1">
                <a:lumMod val="75000"/>
                <a:lumOff val="25000"/>
              </a:schemeClr>
            </a:solidFill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2966</TotalTime>
  <Words>2280</Words>
  <Application>Microsoft Office PowerPoint</Application>
  <PresentationFormat>全屏显示(16:9)</PresentationFormat>
  <Paragraphs>292</Paragraphs>
  <Slides>32</Slides>
  <Notes>32</Notes>
  <HiddenSlides>0</HiddenSlides>
  <MMClips>1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32</vt:i4>
      </vt:variant>
    </vt:vector>
  </HeadingPairs>
  <TitlesOfParts>
    <vt:vector size="46" baseType="lpstr">
      <vt:lpstr>Aller Light</vt:lpstr>
      <vt:lpstr>等线</vt:lpstr>
      <vt:lpstr>微软雅黑</vt:lpstr>
      <vt:lpstr>Open Sans Light</vt:lpstr>
      <vt:lpstr>宋体</vt:lpstr>
      <vt:lpstr>맑은 고딕</vt:lpstr>
      <vt:lpstr>맑은 고딕</vt:lpstr>
      <vt:lpstr>微软雅黑 Light</vt:lpstr>
      <vt:lpstr>Arial</vt:lpstr>
      <vt:lpstr>Calibri</vt:lpstr>
      <vt:lpstr>Impact</vt:lpstr>
      <vt:lpstr>Times New Roman</vt:lpstr>
      <vt:lpstr>Wingdings</vt:lpstr>
      <vt:lpstr>第一PPT，www.1ppt.com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第一PPT模板网-WWW.1PPT.COM</dc:title>
  <dc:creator>第一PPT模板网-WWW.1PPT.COM</dc:creator>
  <cp:keywords>第一PPT模板网-WWW.1PPT.COM</cp:keywords>
  <cp:lastModifiedBy>duan xiaoyun</cp:lastModifiedBy>
  <cp:revision>656</cp:revision>
  <cp:lastPrinted>2018-06-18T04:12:54Z</cp:lastPrinted>
  <dcterms:created xsi:type="dcterms:W3CDTF">2015-12-11T17:46:00Z</dcterms:created>
  <dcterms:modified xsi:type="dcterms:W3CDTF">2018-06-18T05:45:38Z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(3)xGqrboWN0GKunqIbdIk0a8N1aQm+Nu3hz990rwBprtNxdNFc9OazevQYAbx7GTFRt9l4WupF
fouvJrHOjLC+DndcjlLlmBxjR37y7bxWq4tYQmdIeknR0ufgYBIKYXo1xv4k9pYYBU0zRl46
pE24i/VvMH9pIZ3KySQleOS4/GMkq7/uLjCIrXy65s7NBHOAbi1MqAU6bTbGFYI3PrtLDBBU
s2AMHFWJ3ODgyh+HUx</vt:lpwstr>
  </property>
  <property fmtid="{D5CDD505-2E9C-101B-9397-08002B2CF9AE}" pid="3" name="_2015_ms_pID_7253431">
    <vt:lpwstr>hxKZVYi/Yk6ioerSLqBib18IPSuIg/G9a1o5QotAOrbstPYfuzrWmW
IkslozC45K7CsIGHghv+CWPy4GJZTWKVpetbf/L9do9lUpi/Heh/ipWIyDjL5EPw2ZEGElE4
zrx9kwjSqIQ4x6EwJ1cGqx7YzBhb6hgJOubJ0YhyHEz5Z5CXsnuP1DpNrIX+jZtgQWkInYeu
zido2si/qbA5HBiAYAjEH+oJTIypcg90dcyN</vt:lpwstr>
  </property>
  <property fmtid="{D5CDD505-2E9C-101B-9397-08002B2CF9AE}" pid="4" name="_2015_ms_pID_7253432">
    <vt:lpwstr>2g==</vt:lpwstr>
  </property>
  <property fmtid="{D5CDD505-2E9C-101B-9397-08002B2CF9AE}" pid="5" name="KSOProductBuildVer">
    <vt:lpwstr>2052-10.1.0.7346</vt:lpwstr>
  </property>
</Properties>
</file>